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62" r:id="rId2"/>
    <p:sldId id="256" r:id="rId3"/>
    <p:sldId id="261" r:id="rId4"/>
    <p:sldId id="257" r:id="rId5"/>
    <p:sldId id="263" r:id="rId6"/>
    <p:sldId id="258" r:id="rId7"/>
    <p:sldId id="259" r:id="rId8"/>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DB752"/>
    <a:srgbClr val="FF0000"/>
    <a:srgbClr val="FF0066"/>
    <a:srgbClr val="FFFF00"/>
    <a:srgbClr val="6600FF"/>
    <a:srgbClr val="000066"/>
    <a:srgbClr val="0000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9"/>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1" y="233"/>
              <a:ext cx="1856" cy="3626"/>
              <a:chOff x="3010" y="777"/>
              <a:chExt cx="1856" cy="3626"/>
            </a:xfrm>
          </p:grpSpPr>
          <p:sp>
            <p:nvSpPr>
              <p:cNvPr id="39" name="Freeform 4"/>
              <p:cNvSpPr>
                <a:spLocks/>
              </p:cNvSpPr>
              <p:nvPr userDrawn="1"/>
            </p:nvSpPr>
            <p:spPr bwMode="ltGray">
              <a:xfrm rot="12185230" flipV="1">
                <a:off x="3533" y="777"/>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endParaRPr lang="en-US"/>
              </a:p>
            </p:txBody>
          </p:sp>
          <p:sp>
            <p:nvSpPr>
              <p:cNvPr id="40" name="Freeform 5"/>
              <p:cNvSpPr>
                <a:spLocks/>
              </p:cNvSpPr>
              <p:nvPr userDrawn="1"/>
            </p:nvSpPr>
            <p:spPr bwMode="ltGray">
              <a:xfrm rot="12185230" flipV="1">
                <a:off x="4028" y="1801"/>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endParaRPr lang="en-US"/>
              </a:p>
            </p:txBody>
          </p:sp>
          <p:sp>
            <p:nvSpPr>
              <p:cNvPr id="41" name="Freeform 6"/>
              <p:cNvSpPr>
                <a:spLocks/>
              </p:cNvSpPr>
              <p:nvPr userDrawn="1"/>
            </p:nvSpPr>
            <p:spPr bwMode="ltGray">
              <a:xfrm rot="12185230" flipV="1">
                <a:off x="3638" y="2166"/>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endParaRPr lang="en-US"/>
              </a:p>
            </p:txBody>
          </p:sp>
          <p:sp>
            <p:nvSpPr>
              <p:cNvPr id="42" name="Freeform 7"/>
              <p:cNvSpPr>
                <a:spLocks/>
              </p:cNvSpPr>
              <p:nvPr userDrawn="1"/>
            </p:nvSpPr>
            <p:spPr bwMode="ltGray">
              <a:xfrm rot="12185230" flipV="1">
                <a:off x="3978" y="976"/>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endParaRPr lang="en-US"/>
              </a:p>
            </p:txBody>
          </p:sp>
          <p:sp>
            <p:nvSpPr>
              <p:cNvPr id="43" name="Freeform 8"/>
              <p:cNvSpPr>
                <a:spLocks/>
              </p:cNvSpPr>
              <p:nvPr userDrawn="1"/>
            </p:nvSpPr>
            <p:spPr bwMode="ltGray">
              <a:xfrm rot="12185230" flipV="1">
                <a:off x="3844"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endParaRPr lang="en-US"/>
              </a:p>
            </p:txBody>
          </p:sp>
          <p:sp>
            <p:nvSpPr>
              <p:cNvPr id="44" name="Freeform 9"/>
              <p:cNvSpPr>
                <a:spLocks/>
              </p:cNvSpPr>
              <p:nvPr userDrawn="1"/>
            </p:nvSpPr>
            <p:spPr bwMode="ltGray">
              <a:xfrm rot="12185230" flipV="1">
                <a:off x="3894"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endParaRPr lang="en-US"/>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endParaRPr 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endParaRPr lang="en-US"/>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endParaRPr 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13" name="Group 21"/>
            <p:cNvGrpSpPr>
              <a:grpSpLocks/>
            </p:cNvGrpSpPr>
            <p:nvPr userDrawn="1"/>
          </p:nvGrpSpPr>
          <p:grpSpPr bwMode="auto">
            <a:xfrm rot="-6691250">
              <a:off x="3642" y="127"/>
              <a:ext cx="356" cy="608"/>
              <a:chOff x="1728" y="866"/>
              <a:chExt cx="129" cy="157"/>
            </a:xfrm>
          </p:grpSpPr>
          <p:sp>
            <p:nvSpPr>
              <p:cNvPr id="33" name="Freeform 22"/>
              <p:cNvSpPr>
                <a:spLocks/>
              </p:cNvSpPr>
              <p:nvPr userDrawn="1"/>
            </p:nvSpPr>
            <p:spPr bwMode="ltGray">
              <a:xfrm>
                <a:off x="1728"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34" name="Freeform 23"/>
              <p:cNvSpPr>
                <a:spLocks/>
              </p:cNvSpPr>
              <p:nvPr userDrawn="1"/>
            </p:nvSpPr>
            <p:spPr bwMode="ltGray">
              <a:xfrm>
                <a:off x="1787"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14" name="Group 25"/>
            <p:cNvGrpSpPr>
              <a:grpSpLocks/>
            </p:cNvGrpSpPr>
            <p:nvPr userDrawn="1"/>
          </p:nvGrpSpPr>
          <p:grpSpPr bwMode="auto">
            <a:xfrm rot="8524840">
              <a:off x="676" y="3307"/>
              <a:ext cx="500" cy="500"/>
              <a:chOff x="1727" y="867"/>
              <a:chExt cx="129" cy="156"/>
            </a:xfrm>
          </p:grpSpPr>
          <p:sp>
            <p:nvSpPr>
              <p:cNvPr id="30" name="Freeform 26"/>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31" name="Freeform 27"/>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32" name="Freeform 2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15" name="Group 29"/>
            <p:cNvGrpSpPr>
              <a:grpSpLocks/>
            </p:cNvGrpSpPr>
            <p:nvPr userDrawn="1"/>
          </p:nvGrpSpPr>
          <p:grpSpPr bwMode="auto">
            <a:xfrm rot="4106450" flipH="1">
              <a:off x="404" y="271"/>
              <a:ext cx="708" cy="891"/>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16" name="Group 33"/>
            <p:cNvGrpSpPr>
              <a:grpSpLocks/>
            </p:cNvGrpSpPr>
            <p:nvPr userDrawn="1"/>
          </p:nvGrpSpPr>
          <p:grpSpPr bwMode="auto">
            <a:xfrm rot="10015322" flipH="1">
              <a:off x="4615" y="2392"/>
              <a:ext cx="708" cy="891"/>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endParaRPr 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US"/>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endParaRPr 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w="9525">
              <a:noFill/>
              <a:round/>
              <a:headEnd/>
              <a:tailEnd/>
            </a:ln>
          </p:spPr>
          <p:txBody>
            <a:bodyPr/>
            <a:lstStyle/>
            <a:p>
              <a:endParaRPr lang="en-US"/>
            </a:p>
          </p:txBody>
        </p:sp>
      </p:grpSp>
      <p:sp>
        <p:nvSpPr>
          <p:cNvPr id="47151"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4715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pPr>
              <a:defRPr/>
            </a:pPr>
            <a:fld id="{6F78434D-0E7A-44C1-B539-4FD1EAFD58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5A8A6D97-E9A5-477D-B178-FD1701BD98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49B9F4A5-E8D6-4EE5-9C4B-D9B8F296FD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C8EF39B0-561A-4228-B222-2EB8528FD7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6608CAD1-FA06-447B-AC2B-4BB966A502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F92C6F87-E841-426C-AC51-D9926DEA56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DC6A367E-E044-4E48-B22F-7A7671E203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9C487154-13B0-48FD-9B84-C597574CE6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111F19F2-5425-4A41-8D3E-26CC7AA85B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pPr>
              <a:defRPr/>
            </a:pPr>
            <a:fld id="{6A16B0EE-9B24-4930-8390-9141347204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64129AD2-E775-43A6-83D1-45DED30238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ED309B23-06D1-4252-BD8F-5524C743E0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round/>
              <a:headEnd/>
              <a:tailEnd/>
            </a:ln>
          </p:spPr>
          <p:txBody>
            <a:bodyPr/>
            <a:lstStyle/>
            <a:p>
              <a:endParaRPr lang="en-US"/>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1072"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1073"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round/>
              <a:headEnd/>
              <a:tailEnd/>
            </a:ln>
          </p:spPr>
          <p:txBody>
            <a:bodyPr/>
            <a:lstStyle/>
            <a:p>
              <a:endParaRPr lang="en-US"/>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endParaRPr lang="en-US"/>
              </a:p>
            </p:txBody>
          </p:sp>
          <p:sp>
            <p:nvSpPr>
              <p:cNvPr id="1063"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endParaRPr lang="en-US"/>
              </a:p>
            </p:txBody>
          </p:sp>
          <p:sp>
            <p:nvSpPr>
              <p:cNvPr id="1064"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endParaRPr lang="en-US"/>
              </a:p>
            </p:txBody>
          </p:sp>
          <p:sp>
            <p:nvSpPr>
              <p:cNvPr id="1065"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endParaRPr lang="en-US"/>
              </a:p>
            </p:txBody>
          </p:sp>
          <p:sp>
            <p:nvSpPr>
              <p:cNvPr id="1066" name="Freeform 14"/>
              <p:cNvSpPr>
                <a:spLocks/>
              </p:cNvSpPr>
              <p:nvPr userDrawn="1"/>
            </p:nvSpPr>
            <p:spPr bwMode="ltGray">
              <a:xfrm rot="373331" flipH="1">
                <a:off x="289" y="3134"/>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endParaRPr lang="en-US"/>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endParaRPr lang="en-US"/>
                </a:p>
              </p:txBody>
            </p:sp>
            <p:sp>
              <p:nvSpPr>
                <p:cNvPr id="1069"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endParaRPr lang="en-US"/>
                </a:p>
              </p:txBody>
            </p:sp>
            <p:sp>
              <p:nvSpPr>
                <p:cNvPr id="1070" name="Freeform 18"/>
                <p:cNvSpPr>
                  <a:spLocks/>
                </p:cNvSpPr>
                <p:nvPr userDrawn="1"/>
              </p:nvSpPr>
              <p:spPr bwMode="ltGray">
                <a:xfrm rot="4200091">
                  <a:off x="197" y="1721"/>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endParaRPr lang="en-US"/>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7"/>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1060" name="Freeform 21"/>
              <p:cNvSpPr>
                <a:spLocks/>
              </p:cNvSpPr>
              <p:nvPr userDrawn="1"/>
            </p:nvSpPr>
            <p:spPr bwMode="ltGray">
              <a:xfrm>
                <a:off x="1786" y="895"/>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1061"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1057"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1058"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1054"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1055"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round/>
              <a:headEnd/>
              <a:tailEnd/>
            </a:ln>
          </p:spPr>
          <p:txBody>
            <a:bodyPr/>
            <a:lstStyle/>
            <a:p>
              <a:endParaRPr lang="en-US"/>
            </a:p>
          </p:txBody>
        </p:sp>
        <p:sp>
          <p:nvSpPr>
            <p:cNvPr id="1040"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endParaRPr lang="en-US"/>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endParaRPr lang="en-US"/>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endParaRPr lang="en-US"/>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endParaRPr lang="en-US"/>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endParaRPr lang="en-US"/>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endParaRPr lang="en-US"/>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US"/>
            </a:p>
          </p:txBody>
        </p:sp>
        <p:sp>
          <p:nvSpPr>
            <p:cNvPr id="1047"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US"/>
            </a:p>
          </p:txBody>
        </p:sp>
        <p:sp>
          <p:nvSpPr>
            <p:cNvPr id="1048"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endParaRPr lang="en-US"/>
            </a:p>
          </p:txBody>
        </p:sp>
        <p:sp>
          <p:nvSpPr>
            <p:cNvPr id="1049"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US"/>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endParaRPr lang="en-US"/>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endParaRPr lang="en-US"/>
            </a:p>
          </p:txBody>
        </p:sp>
        <p:sp>
          <p:nvSpPr>
            <p:cNvPr id="1052"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endParaRPr lang="en-US"/>
            </a:p>
          </p:txBody>
        </p:sp>
      </p:grpSp>
      <p:sp>
        <p:nvSpPr>
          <p:cNvPr id="46125"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127"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6128"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6129"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8218B244-F356-440D-8E36-78D859FF90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438400" y="2082800"/>
            <a:ext cx="4343400" cy="1752600"/>
          </a:xfrm>
          <a:prstGeom prst="rect">
            <a:avLst/>
          </a:prstGeom>
        </p:spPr>
        <p:txBody>
          <a:bodyPr wrap="none" fromWordArt="1">
            <a:prstTxWarp prst="textPlain">
              <a:avLst>
                <a:gd name="adj" fmla="val 50000"/>
              </a:avLst>
            </a:prstTxWarp>
          </a:bodyPr>
          <a:lstStyle/>
          <a:p>
            <a:pPr algn="ctr"/>
            <a:r>
              <a:rPr lang="en-US" sz="3200" b="1" kern="10">
                <a:ln w="9525">
                  <a:solidFill>
                    <a:srgbClr val="FFFF00"/>
                  </a:solidFill>
                  <a:round/>
                  <a:headEnd/>
                  <a:tailEnd/>
                </a:ln>
                <a:solidFill>
                  <a:srgbClr val="0CB829"/>
                </a:solidFill>
                <a:effectLst>
                  <a:outerShdw dist="35921" dir="2700000" algn="ctr" rotWithShape="0">
                    <a:srgbClr val="C0C0C0">
                      <a:alpha val="79999"/>
                    </a:srgbClr>
                  </a:outerShdw>
                </a:effectLst>
                <a:latin typeface="Arial"/>
                <a:cs typeface="Arial"/>
              </a:rPr>
              <a:t>ĐẠO ĐỨC</a:t>
            </a:r>
          </a:p>
          <a:p>
            <a:pPr algn="ctr"/>
            <a:r>
              <a:rPr lang="en-US" sz="3200" b="1" kern="10">
                <a:ln w="9525">
                  <a:solidFill>
                    <a:srgbClr val="FFFF00"/>
                  </a:solidFill>
                  <a:round/>
                  <a:headEnd/>
                  <a:tailEnd/>
                </a:ln>
                <a:solidFill>
                  <a:srgbClr val="0CB829"/>
                </a:solidFill>
                <a:effectLst>
                  <a:outerShdw dist="35921" dir="2700000" algn="ctr" rotWithShape="0">
                    <a:srgbClr val="C0C0C0">
                      <a:alpha val="79999"/>
                    </a:srgbClr>
                  </a:outerShdw>
                </a:effectLst>
                <a:latin typeface="Arial"/>
                <a:cs typeface="Arial"/>
              </a:rPr>
              <a:t>LỚP 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447800" y="0"/>
            <a:ext cx="6705600" cy="738188"/>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000000"/>
                </a:solidFill>
                <a:latin typeface="Arial" charset="0"/>
              </a:rPr>
              <a:t/>
            </a:r>
            <a:br>
              <a:rPr lang="en-US" sz="2400">
                <a:solidFill>
                  <a:srgbClr val="000000"/>
                </a:solidFill>
                <a:latin typeface="Arial" charset="0"/>
              </a:rPr>
            </a:br>
            <a:r>
              <a:rPr lang="en-US" sz="1800" b="1">
                <a:solidFill>
                  <a:srgbClr val="FF0066"/>
                </a:solidFill>
                <a:latin typeface="Arial" charset="0"/>
              </a:rPr>
              <a:t>ĐẠO ĐỨC</a:t>
            </a:r>
          </a:p>
        </p:txBody>
      </p:sp>
      <p:sp>
        <p:nvSpPr>
          <p:cNvPr id="74757" name="Text Box 5"/>
          <p:cNvSpPr txBox="1">
            <a:spLocks noChangeArrowheads="1"/>
          </p:cNvSpPr>
          <p:nvPr/>
        </p:nvSpPr>
        <p:spPr bwMode="auto">
          <a:xfrm>
            <a:off x="685800" y="914400"/>
            <a:ext cx="3810000" cy="4619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6600CC"/>
                </a:solidFill>
                <a:latin typeface="Arial" charset="0"/>
              </a:rPr>
              <a:t>KIỂM TRA BÀI CŨ:</a:t>
            </a:r>
            <a:endParaRPr lang="vi-VN" sz="2400" b="1">
              <a:solidFill>
                <a:srgbClr val="6600CC"/>
              </a:solidFill>
              <a:latin typeface="Arial" charset="0"/>
            </a:endParaRPr>
          </a:p>
        </p:txBody>
      </p:sp>
      <p:sp>
        <p:nvSpPr>
          <p:cNvPr id="74762" name="Text Box 10"/>
          <p:cNvSpPr txBox="1">
            <a:spLocks noChangeArrowheads="1"/>
          </p:cNvSpPr>
          <p:nvPr/>
        </p:nvSpPr>
        <p:spPr bwMode="auto">
          <a:xfrm>
            <a:off x="533400" y="1371600"/>
            <a:ext cx="8610600" cy="830263"/>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rPr>
              <a:t>       - Bạn Nam bị ốm, phải nghỉ học</a:t>
            </a:r>
            <a:r>
              <a:rPr lang="vi-VN" sz="2400">
                <a:solidFill>
                  <a:srgbClr val="000000"/>
                </a:solidFill>
                <a:latin typeface="Arial" charset="0"/>
              </a:rPr>
              <a:t> nhiều ngày. Theo em bạn Nam cần phải làm gì để theo kịp các bạn trong lớp? </a:t>
            </a:r>
          </a:p>
        </p:txBody>
      </p:sp>
      <p:sp>
        <p:nvSpPr>
          <p:cNvPr id="74763" name="Text Box 11"/>
          <p:cNvSpPr txBox="1">
            <a:spLocks noChangeArrowheads="1"/>
          </p:cNvSpPr>
          <p:nvPr/>
        </p:nvSpPr>
        <p:spPr bwMode="auto">
          <a:xfrm>
            <a:off x="546100" y="2286000"/>
            <a:ext cx="8153400" cy="830263"/>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rPr>
              <a:t>Nếu là bạn cùng lớp với Nam, em có thể làm gì để giúp bạn?</a:t>
            </a:r>
            <a:endParaRPr lang="vi-VN" sz="2400">
              <a:solidFill>
                <a:srgbClr val="000000"/>
              </a:solidFill>
              <a:latin typeface="Arial" charset="0"/>
            </a:endParaRPr>
          </a:p>
        </p:txBody>
      </p:sp>
      <p:pic>
        <p:nvPicPr>
          <p:cNvPr id="74771" name="Picture 19" descr="thienmu2zh3"/>
          <p:cNvPicPr>
            <a:picLocks noChangeAspect="1" noChangeArrowheads="1"/>
          </p:cNvPicPr>
          <p:nvPr/>
        </p:nvPicPr>
        <p:blipFill>
          <a:blip r:embed="rId2"/>
          <a:srcRect/>
          <a:stretch>
            <a:fillRect/>
          </a:stretch>
        </p:blipFill>
        <p:spPr bwMode="auto">
          <a:xfrm>
            <a:off x="457200" y="838200"/>
            <a:ext cx="3954463" cy="2557463"/>
          </a:xfrm>
          <a:prstGeom prst="rect">
            <a:avLst/>
          </a:prstGeom>
          <a:noFill/>
          <a:ln w="12700">
            <a:solidFill>
              <a:srgbClr val="FF0066"/>
            </a:solidFill>
            <a:miter lim="800000"/>
            <a:headEnd/>
            <a:tailEnd/>
          </a:ln>
        </p:spPr>
      </p:pic>
      <p:pic>
        <p:nvPicPr>
          <p:cNvPr id="74772" name="Picture 20" descr="1-2"/>
          <p:cNvPicPr>
            <a:picLocks noChangeAspect="1" noChangeArrowheads="1"/>
          </p:cNvPicPr>
          <p:nvPr/>
        </p:nvPicPr>
        <p:blipFill>
          <a:blip r:embed="rId3"/>
          <a:srcRect/>
          <a:stretch>
            <a:fillRect/>
          </a:stretch>
        </p:blipFill>
        <p:spPr bwMode="auto">
          <a:xfrm>
            <a:off x="4953000" y="3811588"/>
            <a:ext cx="3810000" cy="2589212"/>
          </a:xfrm>
          <a:prstGeom prst="rect">
            <a:avLst/>
          </a:prstGeom>
          <a:noFill/>
          <a:ln w="12700">
            <a:solidFill>
              <a:srgbClr val="FF0066"/>
            </a:solidFill>
            <a:miter lim="800000"/>
            <a:headEnd/>
            <a:tailEnd/>
          </a:ln>
        </p:spPr>
      </p:pic>
      <p:pic>
        <p:nvPicPr>
          <p:cNvPr id="74773" name="Picture 21" descr="sontra30"/>
          <p:cNvPicPr>
            <a:picLocks noChangeAspect="1" noChangeArrowheads="1"/>
          </p:cNvPicPr>
          <p:nvPr/>
        </p:nvPicPr>
        <p:blipFill>
          <a:blip r:embed="rId4"/>
          <a:srcRect/>
          <a:stretch>
            <a:fillRect/>
          </a:stretch>
        </p:blipFill>
        <p:spPr bwMode="auto">
          <a:xfrm>
            <a:off x="457200" y="3810000"/>
            <a:ext cx="3954463" cy="2557463"/>
          </a:xfrm>
          <a:prstGeom prst="rect">
            <a:avLst/>
          </a:prstGeom>
          <a:noFill/>
          <a:ln w="12700">
            <a:solidFill>
              <a:srgbClr val="FF0066"/>
            </a:solidFill>
            <a:miter lim="800000"/>
            <a:headEnd/>
            <a:tailEnd/>
          </a:ln>
        </p:spPr>
      </p:pic>
      <p:pic>
        <p:nvPicPr>
          <p:cNvPr id="74774" name="Picture 22" descr="halong_20"/>
          <p:cNvPicPr>
            <a:picLocks noChangeAspect="1" noChangeArrowheads="1"/>
          </p:cNvPicPr>
          <p:nvPr/>
        </p:nvPicPr>
        <p:blipFill>
          <a:blip r:embed="rId5"/>
          <a:srcRect/>
          <a:stretch>
            <a:fillRect/>
          </a:stretch>
        </p:blipFill>
        <p:spPr bwMode="auto">
          <a:xfrm>
            <a:off x="4953000" y="838200"/>
            <a:ext cx="3810000" cy="2566988"/>
          </a:xfrm>
          <a:prstGeom prst="rect">
            <a:avLst/>
          </a:prstGeom>
          <a:noFill/>
          <a:ln w="12700">
            <a:solidFill>
              <a:srgbClr val="FF0066"/>
            </a:solidFill>
            <a:miter lim="800000"/>
            <a:headEnd/>
            <a:tailEnd/>
          </a:ln>
        </p:spPr>
      </p:pic>
      <p:sp>
        <p:nvSpPr>
          <p:cNvPr id="74775" name="Text Box 23"/>
          <p:cNvSpPr txBox="1">
            <a:spLocks noChangeArrowheads="1"/>
          </p:cNvSpPr>
          <p:nvPr/>
        </p:nvSpPr>
        <p:spPr bwMode="auto">
          <a:xfrm>
            <a:off x="2984500" y="977900"/>
            <a:ext cx="3505200" cy="461963"/>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rPr>
              <a:t>Trò chơi “diễn tả”</a:t>
            </a:r>
            <a:endParaRPr lang="vi-VN" sz="2400">
              <a:solidFill>
                <a:srgbClr val="000000"/>
              </a:solidFill>
              <a:latin typeface="Arial" charset="0"/>
            </a:endParaRPr>
          </a:p>
        </p:txBody>
      </p:sp>
      <p:sp>
        <p:nvSpPr>
          <p:cNvPr id="74777" name="Text Box 25"/>
          <p:cNvSpPr txBox="1">
            <a:spLocks noChangeArrowheads="1"/>
          </p:cNvSpPr>
          <p:nvPr/>
        </p:nvSpPr>
        <p:spPr bwMode="auto">
          <a:xfrm>
            <a:off x="1905000" y="3386138"/>
            <a:ext cx="762000" cy="369887"/>
          </a:xfrm>
          <a:prstGeom prst="rect">
            <a:avLst/>
          </a:prstGeom>
          <a:noFill/>
          <a:ln w="9525">
            <a:noFill/>
            <a:miter lim="800000"/>
            <a:headEnd/>
            <a:tailEnd/>
          </a:ln>
        </p:spPr>
        <p:txBody>
          <a:bodyPr>
            <a:spAutoFit/>
          </a:bodyPr>
          <a:lstStyle/>
          <a:p>
            <a:pPr>
              <a:spcBef>
                <a:spcPct val="50000"/>
              </a:spcBef>
            </a:pPr>
            <a:r>
              <a:rPr lang="en-US" sz="1800" b="1">
                <a:solidFill>
                  <a:srgbClr val="0000FF"/>
                </a:solidFill>
                <a:latin typeface="Arial" charset="0"/>
              </a:rPr>
              <a:t>H 1</a:t>
            </a:r>
          </a:p>
        </p:txBody>
      </p:sp>
      <p:sp>
        <p:nvSpPr>
          <p:cNvPr id="74778" name="Text Box 26"/>
          <p:cNvSpPr txBox="1">
            <a:spLocks noChangeArrowheads="1"/>
          </p:cNvSpPr>
          <p:nvPr/>
        </p:nvSpPr>
        <p:spPr bwMode="auto">
          <a:xfrm>
            <a:off x="6553200" y="6367463"/>
            <a:ext cx="762000" cy="369887"/>
          </a:xfrm>
          <a:prstGeom prst="rect">
            <a:avLst/>
          </a:prstGeom>
          <a:noFill/>
          <a:ln w="9525">
            <a:noFill/>
            <a:miter lim="800000"/>
            <a:headEnd/>
            <a:tailEnd/>
          </a:ln>
        </p:spPr>
        <p:txBody>
          <a:bodyPr>
            <a:spAutoFit/>
          </a:bodyPr>
          <a:lstStyle/>
          <a:p>
            <a:pPr>
              <a:spcBef>
                <a:spcPct val="50000"/>
              </a:spcBef>
            </a:pPr>
            <a:r>
              <a:rPr lang="en-US" sz="1800" b="1">
                <a:solidFill>
                  <a:srgbClr val="0000FF"/>
                </a:solidFill>
                <a:latin typeface="Arial" charset="0"/>
              </a:rPr>
              <a:t>H 4</a:t>
            </a:r>
          </a:p>
        </p:txBody>
      </p:sp>
      <p:sp>
        <p:nvSpPr>
          <p:cNvPr id="74779" name="Text Box 27"/>
          <p:cNvSpPr txBox="1">
            <a:spLocks noChangeArrowheads="1"/>
          </p:cNvSpPr>
          <p:nvPr/>
        </p:nvSpPr>
        <p:spPr bwMode="auto">
          <a:xfrm>
            <a:off x="2057400" y="6351588"/>
            <a:ext cx="762000" cy="369887"/>
          </a:xfrm>
          <a:prstGeom prst="rect">
            <a:avLst/>
          </a:prstGeom>
          <a:noFill/>
          <a:ln w="9525">
            <a:noFill/>
            <a:miter lim="800000"/>
            <a:headEnd/>
            <a:tailEnd/>
          </a:ln>
        </p:spPr>
        <p:txBody>
          <a:bodyPr>
            <a:spAutoFit/>
          </a:bodyPr>
          <a:lstStyle/>
          <a:p>
            <a:pPr>
              <a:spcBef>
                <a:spcPct val="50000"/>
              </a:spcBef>
            </a:pPr>
            <a:r>
              <a:rPr lang="en-US" sz="1800" b="1">
                <a:solidFill>
                  <a:srgbClr val="0000FF"/>
                </a:solidFill>
                <a:latin typeface="Arial" charset="0"/>
              </a:rPr>
              <a:t>H 3</a:t>
            </a:r>
          </a:p>
        </p:txBody>
      </p:sp>
      <p:sp>
        <p:nvSpPr>
          <p:cNvPr id="74780" name="Text Box 28"/>
          <p:cNvSpPr txBox="1">
            <a:spLocks noChangeArrowheads="1"/>
          </p:cNvSpPr>
          <p:nvPr/>
        </p:nvSpPr>
        <p:spPr bwMode="auto">
          <a:xfrm>
            <a:off x="6553200" y="3367088"/>
            <a:ext cx="762000" cy="369887"/>
          </a:xfrm>
          <a:prstGeom prst="rect">
            <a:avLst/>
          </a:prstGeom>
          <a:noFill/>
          <a:ln w="9525">
            <a:noFill/>
            <a:miter lim="800000"/>
            <a:headEnd/>
            <a:tailEnd/>
          </a:ln>
        </p:spPr>
        <p:txBody>
          <a:bodyPr>
            <a:spAutoFit/>
          </a:bodyPr>
          <a:lstStyle/>
          <a:p>
            <a:pPr>
              <a:spcBef>
                <a:spcPct val="50000"/>
              </a:spcBef>
            </a:pPr>
            <a:r>
              <a:rPr lang="en-US" sz="1800" b="1">
                <a:solidFill>
                  <a:srgbClr val="0000FF"/>
                </a:solidFill>
                <a:latin typeface="Arial" charset="0"/>
              </a:rPr>
              <a:t>H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checkerboard(across)">
                                      <p:cBhvr>
                                        <p:cTn id="7" dur="500"/>
                                        <p:tgtEl>
                                          <p:spTgt spid="74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4762"/>
                                        </p:tgtEl>
                                        <p:attrNameLst>
                                          <p:attrName>style.visibility</p:attrName>
                                        </p:attrNameLst>
                                      </p:cBhvr>
                                      <p:to>
                                        <p:strVal val="visible"/>
                                      </p:to>
                                    </p:set>
                                    <p:anim calcmode="discrete" valueType="clr">
                                      <p:cBhvr override="childStyle">
                                        <p:cTn id="12" dur="80"/>
                                        <p:tgtEl>
                                          <p:spTgt spid="7476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4762"/>
                                        </p:tgtEl>
                                        <p:attrNameLst>
                                          <p:attrName>fillcolor</p:attrName>
                                        </p:attrNameLst>
                                      </p:cBhvr>
                                      <p:tavLst>
                                        <p:tav tm="0">
                                          <p:val>
                                            <p:clrVal>
                                              <a:schemeClr val="accent2"/>
                                            </p:clrVal>
                                          </p:val>
                                        </p:tav>
                                        <p:tav tm="50000">
                                          <p:val>
                                            <p:clrVal>
                                              <a:schemeClr val="hlink"/>
                                            </p:clrVal>
                                          </p:val>
                                        </p:tav>
                                      </p:tavLst>
                                    </p:anim>
                                    <p:set>
                                      <p:cBhvr>
                                        <p:cTn id="14" dur="80"/>
                                        <p:tgtEl>
                                          <p:spTgt spid="7476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4763"/>
                                        </p:tgtEl>
                                        <p:attrNameLst>
                                          <p:attrName>style.visibility</p:attrName>
                                        </p:attrNameLst>
                                      </p:cBhvr>
                                      <p:to>
                                        <p:strVal val="visible"/>
                                      </p:to>
                                    </p:set>
                                    <p:anim calcmode="discrete" valueType="clr">
                                      <p:cBhvr override="childStyle">
                                        <p:cTn id="19" dur="80"/>
                                        <p:tgtEl>
                                          <p:spTgt spid="7476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4763"/>
                                        </p:tgtEl>
                                        <p:attrNameLst>
                                          <p:attrName>fillcolor</p:attrName>
                                        </p:attrNameLst>
                                      </p:cBhvr>
                                      <p:tavLst>
                                        <p:tav tm="0">
                                          <p:val>
                                            <p:clrVal>
                                              <a:schemeClr val="accent2"/>
                                            </p:clrVal>
                                          </p:val>
                                        </p:tav>
                                        <p:tav tm="50000">
                                          <p:val>
                                            <p:clrVal>
                                              <a:schemeClr val="hlink"/>
                                            </p:clrVal>
                                          </p:val>
                                        </p:tav>
                                      </p:tavLst>
                                    </p:anim>
                                    <p:set>
                                      <p:cBhvr>
                                        <p:cTn id="21" dur="80"/>
                                        <p:tgtEl>
                                          <p:spTgt spid="74763"/>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grpId="1" nodeType="clickEffect">
                                  <p:stCondLst>
                                    <p:cond delay="0"/>
                                  </p:stCondLst>
                                  <p:childTnLst>
                                    <p:animEffect transition="out" filter="box(in)">
                                      <p:cBhvr>
                                        <p:cTn id="25" dur="500"/>
                                        <p:tgtEl>
                                          <p:spTgt spid="74757"/>
                                        </p:tgtEl>
                                      </p:cBhvr>
                                    </p:animEffect>
                                    <p:set>
                                      <p:cBhvr>
                                        <p:cTn id="26" dur="1" fill="hold">
                                          <p:stCondLst>
                                            <p:cond delay="499"/>
                                          </p:stCondLst>
                                        </p:cTn>
                                        <p:tgtEl>
                                          <p:spTgt spid="74757"/>
                                        </p:tgtEl>
                                        <p:attrNameLst>
                                          <p:attrName>style.visibility</p:attrName>
                                        </p:attrNameLst>
                                      </p:cBhvr>
                                      <p:to>
                                        <p:strVal val="hidden"/>
                                      </p:to>
                                    </p:set>
                                  </p:childTnLst>
                                </p:cTn>
                              </p:par>
                              <p:par>
                                <p:cTn id="27" presetID="4" presetClass="exit" presetSubtype="16" fill="hold" grpId="1" nodeType="withEffect">
                                  <p:stCondLst>
                                    <p:cond delay="0"/>
                                  </p:stCondLst>
                                  <p:iterate type="lt">
                                    <p:tmPct val="0"/>
                                  </p:iterate>
                                  <p:childTnLst>
                                    <p:animEffect transition="out" filter="box(in)">
                                      <p:cBhvr>
                                        <p:cTn id="28" dur="500"/>
                                        <p:tgtEl>
                                          <p:spTgt spid="74762"/>
                                        </p:tgtEl>
                                      </p:cBhvr>
                                    </p:animEffect>
                                    <p:set>
                                      <p:cBhvr>
                                        <p:cTn id="29" dur="1" fill="hold">
                                          <p:stCondLst>
                                            <p:cond delay="499"/>
                                          </p:stCondLst>
                                        </p:cTn>
                                        <p:tgtEl>
                                          <p:spTgt spid="74762"/>
                                        </p:tgtEl>
                                        <p:attrNameLst>
                                          <p:attrName>style.visibility</p:attrName>
                                        </p:attrNameLst>
                                      </p:cBhvr>
                                      <p:to>
                                        <p:strVal val="hidden"/>
                                      </p:to>
                                    </p:set>
                                  </p:childTnLst>
                                </p:cTn>
                              </p:par>
                              <p:par>
                                <p:cTn id="30" presetID="4" presetClass="exit" presetSubtype="16" fill="hold" grpId="1" nodeType="withEffect">
                                  <p:stCondLst>
                                    <p:cond delay="0"/>
                                  </p:stCondLst>
                                  <p:iterate type="lt">
                                    <p:tmPct val="0"/>
                                  </p:iterate>
                                  <p:childTnLst>
                                    <p:animEffect transition="out" filter="box(in)">
                                      <p:cBhvr>
                                        <p:cTn id="31" dur="500"/>
                                        <p:tgtEl>
                                          <p:spTgt spid="74763"/>
                                        </p:tgtEl>
                                      </p:cBhvr>
                                    </p:animEffect>
                                    <p:set>
                                      <p:cBhvr>
                                        <p:cTn id="32" dur="1" fill="hold">
                                          <p:stCondLst>
                                            <p:cond delay="499"/>
                                          </p:stCondLst>
                                        </p:cTn>
                                        <p:tgtEl>
                                          <p:spTgt spid="74763"/>
                                        </p:tgtEl>
                                        <p:attrNameLst>
                                          <p:attrName>style.visibility</p:attrName>
                                        </p:attrNameLst>
                                      </p:cBhvr>
                                      <p:to>
                                        <p:strVal val="hidden"/>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74775"/>
                                        </p:tgtEl>
                                        <p:attrNameLst>
                                          <p:attrName>style.visibility</p:attrName>
                                        </p:attrNameLst>
                                      </p:cBhvr>
                                      <p:to>
                                        <p:strVal val="visible"/>
                                      </p:to>
                                    </p:set>
                                    <p:anim calcmode="discrete" valueType="clr">
                                      <p:cBhvr override="childStyle">
                                        <p:cTn id="35" dur="80"/>
                                        <p:tgtEl>
                                          <p:spTgt spid="7477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4775"/>
                                        </p:tgtEl>
                                        <p:attrNameLst>
                                          <p:attrName>fillcolor</p:attrName>
                                        </p:attrNameLst>
                                      </p:cBhvr>
                                      <p:tavLst>
                                        <p:tav tm="0">
                                          <p:val>
                                            <p:clrVal>
                                              <a:schemeClr val="accent2"/>
                                            </p:clrVal>
                                          </p:val>
                                        </p:tav>
                                        <p:tav tm="50000">
                                          <p:val>
                                            <p:clrVal>
                                              <a:schemeClr val="hlink"/>
                                            </p:clrVal>
                                          </p:val>
                                        </p:tav>
                                      </p:tavLst>
                                    </p:anim>
                                    <p:set>
                                      <p:cBhvr>
                                        <p:cTn id="37" dur="80"/>
                                        <p:tgtEl>
                                          <p:spTgt spid="74775"/>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iterate type="lt">
                                    <p:tmPct val="0"/>
                                  </p:iterate>
                                  <p:childTnLst>
                                    <p:animEffect transition="out" filter="blinds(horizontal)">
                                      <p:cBhvr>
                                        <p:cTn id="41" dur="500"/>
                                        <p:tgtEl>
                                          <p:spTgt spid="74775"/>
                                        </p:tgtEl>
                                      </p:cBhvr>
                                    </p:animEffect>
                                    <p:set>
                                      <p:cBhvr>
                                        <p:cTn id="42" dur="1" fill="hold">
                                          <p:stCondLst>
                                            <p:cond delay="499"/>
                                          </p:stCondLst>
                                        </p:cTn>
                                        <p:tgtEl>
                                          <p:spTgt spid="74775"/>
                                        </p:tgtEl>
                                        <p:attrNameLst>
                                          <p:attrName>style.visibility</p:attrName>
                                        </p:attrNameLst>
                                      </p:cBhvr>
                                      <p:to>
                                        <p:strVal val="hidden"/>
                                      </p:to>
                                    </p:set>
                                  </p:childTnLst>
                                </p:cTn>
                              </p:par>
                              <p:par>
                                <p:cTn id="43" presetID="9" presetClass="entr" presetSubtype="0" fill="hold" nodeType="withEffect">
                                  <p:stCondLst>
                                    <p:cond delay="0"/>
                                  </p:stCondLst>
                                  <p:childTnLst>
                                    <p:set>
                                      <p:cBhvr>
                                        <p:cTn id="44" dur="1" fill="hold">
                                          <p:stCondLst>
                                            <p:cond delay="0"/>
                                          </p:stCondLst>
                                        </p:cTn>
                                        <p:tgtEl>
                                          <p:spTgt spid="74771"/>
                                        </p:tgtEl>
                                        <p:attrNameLst>
                                          <p:attrName>style.visibility</p:attrName>
                                        </p:attrNameLst>
                                      </p:cBhvr>
                                      <p:to>
                                        <p:strVal val="visible"/>
                                      </p:to>
                                    </p:set>
                                    <p:animEffect transition="in" filter="dissolve">
                                      <p:cBhvr>
                                        <p:cTn id="45" dur="500"/>
                                        <p:tgtEl>
                                          <p:spTgt spid="7477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74777"/>
                                        </p:tgtEl>
                                        <p:attrNameLst>
                                          <p:attrName>style.visibility</p:attrName>
                                        </p:attrNameLst>
                                      </p:cBhvr>
                                      <p:to>
                                        <p:strVal val="visible"/>
                                      </p:to>
                                    </p:set>
                                    <p:animEffect transition="in" filter="box(in)">
                                      <p:cBhvr>
                                        <p:cTn id="48" dur="500"/>
                                        <p:tgtEl>
                                          <p:spTgt spid="747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nodeType="clickEffect">
                                  <p:stCondLst>
                                    <p:cond delay="0"/>
                                  </p:stCondLst>
                                  <p:childTnLst>
                                    <p:set>
                                      <p:cBhvr>
                                        <p:cTn id="52" dur="1" fill="hold">
                                          <p:stCondLst>
                                            <p:cond delay="0"/>
                                          </p:stCondLst>
                                        </p:cTn>
                                        <p:tgtEl>
                                          <p:spTgt spid="74774"/>
                                        </p:tgtEl>
                                        <p:attrNameLst>
                                          <p:attrName>style.visibility</p:attrName>
                                        </p:attrNameLst>
                                      </p:cBhvr>
                                      <p:to>
                                        <p:strVal val="visible"/>
                                      </p:to>
                                    </p:set>
                                    <p:animEffect transition="in" filter="strips(downLeft)">
                                      <p:cBhvr>
                                        <p:cTn id="53" dur="500"/>
                                        <p:tgtEl>
                                          <p:spTgt spid="74774"/>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74780"/>
                                        </p:tgtEl>
                                        <p:attrNameLst>
                                          <p:attrName>style.visibility</p:attrName>
                                        </p:attrNameLst>
                                      </p:cBhvr>
                                      <p:to>
                                        <p:strVal val="visible"/>
                                      </p:to>
                                    </p:set>
                                    <p:animEffect transition="in" filter="box(in)">
                                      <p:cBhvr>
                                        <p:cTn id="56" dur="500"/>
                                        <p:tgtEl>
                                          <p:spTgt spid="7478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74773"/>
                                        </p:tgtEl>
                                        <p:attrNameLst>
                                          <p:attrName>style.visibility</p:attrName>
                                        </p:attrNameLst>
                                      </p:cBhvr>
                                      <p:to>
                                        <p:strVal val="visible"/>
                                      </p:to>
                                    </p:set>
                                    <p:animEffect transition="in" filter="wheel(4)">
                                      <p:cBhvr>
                                        <p:cTn id="61" dur="2000"/>
                                        <p:tgtEl>
                                          <p:spTgt spid="74773"/>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74779"/>
                                        </p:tgtEl>
                                        <p:attrNameLst>
                                          <p:attrName>style.visibility</p:attrName>
                                        </p:attrNameLst>
                                      </p:cBhvr>
                                      <p:to>
                                        <p:strVal val="visible"/>
                                      </p:to>
                                    </p:set>
                                    <p:animEffect transition="in" filter="box(in)">
                                      <p:cBhvr>
                                        <p:cTn id="64" dur="500"/>
                                        <p:tgtEl>
                                          <p:spTgt spid="7477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4" presetClass="entr" presetSubtype="0" fill="hold" nodeType="clickEffect">
                                  <p:stCondLst>
                                    <p:cond delay="0"/>
                                  </p:stCondLst>
                                  <p:childTnLst>
                                    <p:set>
                                      <p:cBhvr>
                                        <p:cTn id="68" dur="1" fill="hold">
                                          <p:stCondLst>
                                            <p:cond delay="0"/>
                                          </p:stCondLst>
                                        </p:cTn>
                                        <p:tgtEl>
                                          <p:spTgt spid="74772"/>
                                        </p:tgtEl>
                                        <p:attrNameLst>
                                          <p:attrName>style.visibility</p:attrName>
                                        </p:attrNameLst>
                                      </p:cBhvr>
                                      <p:to>
                                        <p:strVal val="visible"/>
                                      </p:to>
                                    </p:set>
                                    <p:anim to="" calcmode="lin" valueType="num">
                                      <p:cBhvr>
                                        <p:cTn id="69" dur="1" fill="hold"/>
                                        <p:tgtEl>
                                          <p:spTgt spid="74772"/>
                                        </p:tgtEl>
                                        <p:attrNameLst>
                                          <p:attrName/>
                                        </p:attrNameLst>
                                      </p:cBhvr>
                                    </p:anim>
                                  </p:childTnLst>
                                </p:cTn>
                              </p:par>
                              <p:par>
                                <p:cTn id="70" presetID="4" presetClass="entr" presetSubtype="16" fill="hold" grpId="0" nodeType="withEffect">
                                  <p:stCondLst>
                                    <p:cond delay="0"/>
                                  </p:stCondLst>
                                  <p:childTnLst>
                                    <p:set>
                                      <p:cBhvr>
                                        <p:cTn id="71" dur="1" fill="hold">
                                          <p:stCondLst>
                                            <p:cond delay="0"/>
                                          </p:stCondLst>
                                        </p:cTn>
                                        <p:tgtEl>
                                          <p:spTgt spid="74778"/>
                                        </p:tgtEl>
                                        <p:attrNameLst>
                                          <p:attrName>style.visibility</p:attrName>
                                        </p:attrNameLst>
                                      </p:cBhvr>
                                      <p:to>
                                        <p:strVal val="visible"/>
                                      </p:to>
                                    </p:set>
                                    <p:animEffect transition="in" filter="box(in)">
                                      <p:cBhvr>
                                        <p:cTn id="72" dur="500"/>
                                        <p:tgtEl>
                                          <p:spTgt spid="74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74757" grpId="1"/>
      <p:bldP spid="74762" grpId="0"/>
      <p:bldP spid="74762" grpId="1"/>
      <p:bldP spid="74763" grpId="0"/>
      <p:bldP spid="74763" grpId="1"/>
      <p:bldP spid="74775" grpId="0"/>
      <p:bldP spid="74775" grpId="1"/>
      <p:bldP spid="74777" grpId="0"/>
      <p:bldP spid="74778" grpId="0"/>
      <p:bldP spid="74779" grpId="0"/>
      <p:bldP spid="747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3" descr="Untitled-2"/>
          <p:cNvPicPr>
            <a:picLocks noChangeAspect="1" noChangeArrowheads="1"/>
          </p:cNvPicPr>
          <p:nvPr/>
        </p:nvPicPr>
        <p:blipFill>
          <a:blip r:embed="rId2"/>
          <a:srcRect/>
          <a:stretch>
            <a:fillRect/>
          </a:stretch>
        </p:blipFill>
        <p:spPr bwMode="auto">
          <a:xfrm>
            <a:off x="1828800" y="1143000"/>
            <a:ext cx="5486400" cy="8302625"/>
          </a:xfrm>
          <a:prstGeom prst="rect">
            <a:avLst/>
          </a:prstGeom>
          <a:noFill/>
          <a:ln w="9525">
            <a:noFill/>
            <a:miter lim="800000"/>
            <a:headEnd/>
            <a:tailEnd/>
          </a:ln>
        </p:spPr>
      </p:pic>
      <p:sp>
        <p:nvSpPr>
          <p:cNvPr id="5123" name="Text Box 11"/>
          <p:cNvSpPr txBox="1">
            <a:spLocks noChangeArrowheads="1"/>
          </p:cNvSpPr>
          <p:nvPr/>
        </p:nvSpPr>
        <p:spPr bwMode="auto">
          <a:xfrm>
            <a:off x="1447800" y="0"/>
            <a:ext cx="6705600" cy="738188"/>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000000"/>
                </a:solidFill>
                <a:latin typeface="Arial" charset="0"/>
              </a:rPr>
              <a:t/>
            </a:r>
            <a:br>
              <a:rPr lang="en-US" sz="2400">
                <a:solidFill>
                  <a:srgbClr val="000000"/>
                </a:solidFill>
                <a:latin typeface="Arial" charset="0"/>
              </a:rPr>
            </a:br>
            <a:r>
              <a:rPr lang="en-US" sz="1800" b="1">
                <a:solidFill>
                  <a:srgbClr val="FF0066"/>
                </a:solidFill>
                <a:latin typeface="Arial" charset="0"/>
              </a:rPr>
              <a:t>ĐẠO ĐỨC</a:t>
            </a:r>
          </a:p>
        </p:txBody>
      </p:sp>
      <p:sp>
        <p:nvSpPr>
          <p:cNvPr id="80908" name="WordArt 12"/>
          <p:cNvSpPr>
            <a:spLocks noChangeArrowheads="1" noChangeShapeType="1" noTextEdit="1"/>
          </p:cNvSpPr>
          <p:nvPr/>
        </p:nvSpPr>
        <p:spPr bwMode="auto">
          <a:xfrm>
            <a:off x="3287713" y="762000"/>
            <a:ext cx="2668587" cy="228600"/>
          </a:xfrm>
          <a:prstGeom prst="rect">
            <a:avLst/>
          </a:prstGeom>
        </p:spPr>
        <p:txBody>
          <a:bodyPr wrap="none" fromWordArt="1">
            <a:prstTxWarp prst="textPlain">
              <a:avLst>
                <a:gd name="adj" fmla="val 50000"/>
              </a:avLst>
            </a:prstTxWarp>
          </a:bodyPr>
          <a:lstStyle/>
          <a:p>
            <a:pPr algn="ctr"/>
            <a:r>
              <a:rPr lang="en-US" sz="3200" kern="10">
                <a:ln w="9525">
                  <a:solidFill>
                    <a:srgbClr val="6600FF"/>
                  </a:solidFill>
                  <a:round/>
                  <a:headEnd/>
                  <a:tailEnd/>
                </a:ln>
                <a:solidFill>
                  <a:srgbClr val="0000FF"/>
                </a:solidFill>
                <a:effectLst>
                  <a:outerShdw dist="45791" dir="2021404" algn="ctr" rotWithShape="0">
                    <a:srgbClr val="B2B2B2">
                      <a:alpha val="79999"/>
                    </a:srgbClr>
                  </a:outerShdw>
                </a:effectLst>
                <a:latin typeface="Arial"/>
                <a:cs typeface="Arial"/>
              </a:rPr>
              <a:t>BIẾT BÀY TỎ Ý KIẾN</a:t>
            </a:r>
          </a:p>
        </p:txBody>
      </p:sp>
      <p:sp>
        <p:nvSpPr>
          <p:cNvPr id="80916" name="Text Box 20"/>
          <p:cNvSpPr txBox="1">
            <a:spLocks noChangeArrowheads="1"/>
          </p:cNvSpPr>
          <p:nvPr/>
        </p:nvSpPr>
        <p:spPr bwMode="auto">
          <a:xfrm>
            <a:off x="2743200" y="5562600"/>
            <a:ext cx="3048000" cy="461963"/>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rPr>
              <a:t>- Tranh vẽ gì?</a:t>
            </a:r>
          </a:p>
        </p:txBody>
      </p:sp>
      <p:sp>
        <p:nvSpPr>
          <p:cNvPr id="80917" name="Text Box 21"/>
          <p:cNvSpPr txBox="1">
            <a:spLocks noChangeArrowheads="1"/>
          </p:cNvSpPr>
          <p:nvPr/>
        </p:nvSpPr>
        <p:spPr bwMode="auto">
          <a:xfrm>
            <a:off x="762000" y="5486400"/>
            <a:ext cx="8382000" cy="461963"/>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rPr>
              <a:t>- Việc làm của các bạn trong tranh thể hiện điều gì?</a:t>
            </a:r>
          </a:p>
        </p:txBody>
      </p:sp>
      <p:sp>
        <p:nvSpPr>
          <p:cNvPr id="80918" name="Text Box 22"/>
          <p:cNvSpPr txBox="1">
            <a:spLocks noChangeArrowheads="1"/>
          </p:cNvSpPr>
          <p:nvPr/>
        </p:nvSpPr>
        <p:spPr bwMode="auto">
          <a:xfrm>
            <a:off x="381000" y="5562600"/>
            <a:ext cx="8382000" cy="461963"/>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rPr>
              <a:t>- Việc làm của các bạn trong tranh thể hiện điều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0916"/>
                                        </p:tgtEl>
                                        <p:attrNameLst>
                                          <p:attrName>style.visibility</p:attrName>
                                        </p:attrNameLst>
                                      </p:cBhvr>
                                      <p:to>
                                        <p:strVal val="visible"/>
                                      </p:to>
                                    </p:set>
                                    <p:anim calcmode="discrete" valueType="clr">
                                      <p:cBhvr override="childStyle">
                                        <p:cTn id="7" dur="80"/>
                                        <p:tgtEl>
                                          <p:spTgt spid="809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0916"/>
                                        </p:tgtEl>
                                        <p:attrNameLst>
                                          <p:attrName>fillcolor</p:attrName>
                                        </p:attrNameLst>
                                      </p:cBhvr>
                                      <p:tavLst>
                                        <p:tav tm="0">
                                          <p:val>
                                            <p:clrVal>
                                              <a:schemeClr val="accent2"/>
                                            </p:clrVal>
                                          </p:val>
                                        </p:tav>
                                        <p:tav tm="50000">
                                          <p:val>
                                            <p:clrVal>
                                              <a:schemeClr val="hlink"/>
                                            </p:clrVal>
                                          </p:val>
                                        </p:tav>
                                      </p:tavLst>
                                    </p:anim>
                                    <p:set>
                                      <p:cBhvr>
                                        <p:cTn id="9" dur="80"/>
                                        <p:tgtEl>
                                          <p:spTgt spid="8091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iterate type="lt">
                                    <p:tmPct val="0"/>
                                  </p:iterate>
                                  <p:childTnLst>
                                    <p:animEffect transition="out" filter="blinds(horizontal)">
                                      <p:cBhvr>
                                        <p:cTn id="13" dur="500"/>
                                        <p:tgtEl>
                                          <p:spTgt spid="80916"/>
                                        </p:tgtEl>
                                      </p:cBhvr>
                                    </p:animEffect>
                                    <p:set>
                                      <p:cBhvr>
                                        <p:cTn id="14" dur="1" fill="hold">
                                          <p:stCondLst>
                                            <p:cond delay="499"/>
                                          </p:stCondLst>
                                        </p:cTn>
                                        <p:tgtEl>
                                          <p:spTgt spid="80916"/>
                                        </p:tgtEl>
                                        <p:attrNameLst>
                                          <p:attrName>style.visibility</p:attrName>
                                        </p:attrNameLst>
                                      </p:cBhvr>
                                      <p:to>
                                        <p:strVal val="hidden"/>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80917"/>
                                        </p:tgtEl>
                                        <p:attrNameLst>
                                          <p:attrName>style.visibility</p:attrName>
                                        </p:attrNameLst>
                                      </p:cBhvr>
                                      <p:to>
                                        <p:strVal val="visible"/>
                                      </p:to>
                                    </p:set>
                                    <p:anim calcmode="discrete" valueType="clr">
                                      <p:cBhvr override="childStyle">
                                        <p:cTn id="17" dur="80"/>
                                        <p:tgtEl>
                                          <p:spTgt spid="8091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0917"/>
                                        </p:tgtEl>
                                        <p:attrNameLst>
                                          <p:attrName>fillcolor</p:attrName>
                                        </p:attrNameLst>
                                      </p:cBhvr>
                                      <p:tavLst>
                                        <p:tav tm="0">
                                          <p:val>
                                            <p:clrVal>
                                              <a:schemeClr val="accent2"/>
                                            </p:clrVal>
                                          </p:val>
                                        </p:tav>
                                        <p:tav tm="50000">
                                          <p:val>
                                            <p:clrVal>
                                              <a:schemeClr val="hlink"/>
                                            </p:clrVal>
                                          </p:val>
                                        </p:tav>
                                      </p:tavLst>
                                    </p:anim>
                                    <p:set>
                                      <p:cBhvr>
                                        <p:cTn id="19" dur="80"/>
                                        <p:tgtEl>
                                          <p:spTgt spid="80917"/>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grpId="1" nodeType="clickEffect">
                                  <p:stCondLst>
                                    <p:cond delay="0"/>
                                  </p:stCondLst>
                                  <p:iterate type="lt">
                                    <p:tmPct val="0"/>
                                  </p:iterate>
                                  <p:childTnLst>
                                    <p:animEffect transition="out" filter="checkerboard(across)">
                                      <p:cBhvr>
                                        <p:cTn id="23" dur="500"/>
                                        <p:tgtEl>
                                          <p:spTgt spid="80917"/>
                                        </p:tgtEl>
                                      </p:cBhvr>
                                    </p:animEffect>
                                    <p:set>
                                      <p:cBhvr>
                                        <p:cTn id="24" dur="1" fill="hold">
                                          <p:stCondLst>
                                            <p:cond delay="499"/>
                                          </p:stCondLst>
                                        </p:cTn>
                                        <p:tgtEl>
                                          <p:spTgt spid="80917"/>
                                        </p:tgtEl>
                                        <p:attrNameLst>
                                          <p:attrName>style.visibility</p:attrName>
                                        </p:attrNameLst>
                                      </p:cBhvr>
                                      <p:to>
                                        <p:strVal val="hidden"/>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80918"/>
                                        </p:tgtEl>
                                        <p:attrNameLst>
                                          <p:attrName>style.visibility</p:attrName>
                                        </p:attrNameLst>
                                      </p:cBhvr>
                                      <p:to>
                                        <p:strVal val="visible"/>
                                      </p:to>
                                    </p:set>
                                    <p:anim calcmode="discrete" valueType="clr">
                                      <p:cBhvr override="childStyle">
                                        <p:cTn id="27" dur="80"/>
                                        <p:tgtEl>
                                          <p:spTgt spid="8091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0918"/>
                                        </p:tgtEl>
                                        <p:attrNameLst>
                                          <p:attrName>fillcolor</p:attrName>
                                        </p:attrNameLst>
                                      </p:cBhvr>
                                      <p:tavLst>
                                        <p:tav tm="0">
                                          <p:val>
                                            <p:clrVal>
                                              <a:schemeClr val="accent2"/>
                                            </p:clrVal>
                                          </p:val>
                                        </p:tav>
                                        <p:tav tm="50000">
                                          <p:val>
                                            <p:clrVal>
                                              <a:schemeClr val="hlink"/>
                                            </p:clrVal>
                                          </p:val>
                                        </p:tav>
                                      </p:tavLst>
                                    </p:anim>
                                    <p:set>
                                      <p:cBhvr>
                                        <p:cTn id="29" dur="80"/>
                                        <p:tgtEl>
                                          <p:spTgt spid="80918"/>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0908"/>
                                        </p:tgtEl>
                                        <p:attrNameLst>
                                          <p:attrName>style.visibility</p:attrName>
                                        </p:attrNameLst>
                                      </p:cBhvr>
                                      <p:to>
                                        <p:strVal val="visible"/>
                                      </p:to>
                                    </p:set>
                                    <p:animEffect transition="in" filter="dissolve">
                                      <p:cBhvr>
                                        <p:cTn id="34" dur="500"/>
                                        <p:tgtEl>
                                          <p:spTgt spid="80908"/>
                                        </p:tgtEl>
                                      </p:cBhvr>
                                    </p:animEffect>
                                  </p:childTnLst>
                                </p:cTn>
                              </p:par>
                              <p:par>
                                <p:cTn id="35" presetID="4" presetClass="exit" presetSubtype="16" fill="hold" grpId="1" nodeType="withEffect">
                                  <p:stCondLst>
                                    <p:cond delay="0"/>
                                  </p:stCondLst>
                                  <p:iterate type="lt">
                                    <p:tmPct val="0"/>
                                  </p:iterate>
                                  <p:childTnLst>
                                    <p:animEffect transition="out" filter="box(in)">
                                      <p:cBhvr>
                                        <p:cTn id="36" dur="500"/>
                                        <p:tgtEl>
                                          <p:spTgt spid="80918"/>
                                        </p:tgtEl>
                                      </p:cBhvr>
                                    </p:animEffect>
                                    <p:set>
                                      <p:cBhvr>
                                        <p:cTn id="37" dur="1" fill="hold">
                                          <p:stCondLst>
                                            <p:cond delay="499"/>
                                          </p:stCondLst>
                                        </p:cTn>
                                        <p:tgtEl>
                                          <p:spTgt spid="80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8" grpId="0" animBg="1"/>
      <p:bldP spid="80916" grpId="0"/>
      <p:bldP spid="80916" grpId="1"/>
      <p:bldP spid="80917" grpId="0"/>
      <p:bldP spid="80917" grpId="1"/>
      <p:bldP spid="80918" grpId="0"/>
      <p:bldP spid="809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5"/>
          <p:cNvSpPr>
            <a:spLocks noChangeArrowheads="1" noChangeShapeType="1" noTextEdit="1"/>
          </p:cNvSpPr>
          <p:nvPr/>
        </p:nvSpPr>
        <p:spPr bwMode="auto">
          <a:xfrm>
            <a:off x="3429000" y="762000"/>
            <a:ext cx="2668588" cy="228600"/>
          </a:xfrm>
          <a:prstGeom prst="rect">
            <a:avLst/>
          </a:prstGeom>
        </p:spPr>
        <p:txBody>
          <a:bodyPr wrap="none" fromWordArt="1">
            <a:prstTxWarp prst="textPlain">
              <a:avLst>
                <a:gd name="adj" fmla="val 50000"/>
              </a:avLst>
            </a:prstTxWarp>
          </a:bodyPr>
          <a:lstStyle/>
          <a:p>
            <a:pPr algn="ctr"/>
            <a:r>
              <a:rPr lang="en-US" kern="10">
                <a:ln w="9525">
                  <a:solidFill>
                    <a:srgbClr val="6600FF"/>
                  </a:solidFill>
                  <a:round/>
                  <a:headEnd/>
                  <a:tailEnd/>
                </a:ln>
                <a:solidFill>
                  <a:srgbClr val="0000FF"/>
                </a:solidFill>
                <a:effectLst>
                  <a:outerShdw dist="45791" dir="2021404" algn="ctr" rotWithShape="0">
                    <a:srgbClr val="B2B2B2">
                      <a:alpha val="79999"/>
                    </a:srgbClr>
                  </a:outerShdw>
                </a:effectLst>
                <a:latin typeface="Arial"/>
                <a:cs typeface="Arial"/>
              </a:rPr>
              <a:t>BIẾT BÀY TỎ Ý KIẾN</a:t>
            </a:r>
          </a:p>
        </p:txBody>
      </p:sp>
      <p:sp>
        <p:nvSpPr>
          <p:cNvPr id="6147" name="Text Box 78"/>
          <p:cNvSpPr txBox="1">
            <a:spLocks noChangeArrowheads="1"/>
          </p:cNvSpPr>
          <p:nvPr/>
        </p:nvSpPr>
        <p:spPr bwMode="auto">
          <a:xfrm>
            <a:off x="1447800" y="0"/>
            <a:ext cx="6705600" cy="646113"/>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latin typeface="Arial" charset="0"/>
              </a:rPr>
              <a:t/>
            </a:r>
            <a:br>
              <a:rPr lang="en-US" sz="2000">
                <a:solidFill>
                  <a:srgbClr val="000000"/>
                </a:solidFill>
                <a:latin typeface="Arial" charset="0"/>
              </a:rPr>
            </a:br>
            <a:r>
              <a:rPr lang="en-US" sz="1600" b="1">
                <a:solidFill>
                  <a:srgbClr val="FF0066"/>
                </a:solidFill>
                <a:latin typeface="Arial" charset="0"/>
              </a:rPr>
              <a:t>ĐẠO ĐỨC</a:t>
            </a:r>
          </a:p>
        </p:txBody>
      </p:sp>
      <p:sp>
        <p:nvSpPr>
          <p:cNvPr id="75856" name="Text Box 80"/>
          <p:cNvSpPr txBox="1">
            <a:spLocks noChangeArrowheads="1"/>
          </p:cNvSpPr>
          <p:nvPr/>
        </p:nvSpPr>
        <p:spPr bwMode="auto">
          <a:xfrm>
            <a:off x="228600" y="1311275"/>
            <a:ext cx="8839200" cy="400050"/>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   1/ Em được phân công làm một công việc không phù hợp với khả năng.</a:t>
            </a:r>
            <a:endParaRPr lang="vi-VN" sz="2000">
              <a:solidFill>
                <a:srgbClr val="000000"/>
              </a:solidFill>
              <a:latin typeface="Arial" charset="0"/>
            </a:endParaRPr>
          </a:p>
        </p:txBody>
      </p:sp>
      <p:sp>
        <p:nvSpPr>
          <p:cNvPr id="75857" name="Text Box 81"/>
          <p:cNvSpPr txBox="1">
            <a:spLocks noChangeArrowheads="1"/>
          </p:cNvSpPr>
          <p:nvPr/>
        </p:nvSpPr>
        <p:spPr bwMode="auto">
          <a:xfrm>
            <a:off x="533400" y="2181225"/>
            <a:ext cx="5257800" cy="400050"/>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2/ Bị cô giáo hiểu lầm và phê bình.</a:t>
            </a:r>
            <a:endParaRPr lang="vi-VN" sz="2000">
              <a:solidFill>
                <a:srgbClr val="000000"/>
              </a:solidFill>
              <a:latin typeface="Arial" charset="0"/>
            </a:endParaRPr>
          </a:p>
        </p:txBody>
      </p:sp>
      <p:sp>
        <p:nvSpPr>
          <p:cNvPr id="75858" name="Text Box 82"/>
          <p:cNvSpPr txBox="1">
            <a:spLocks noChangeArrowheads="1"/>
          </p:cNvSpPr>
          <p:nvPr/>
        </p:nvSpPr>
        <p:spPr bwMode="auto">
          <a:xfrm>
            <a:off x="533400" y="2624138"/>
            <a:ext cx="8229600" cy="708025"/>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3/ Chủ nhật này bố mẹ dự định cho em đi chơi công viên, nhưng em lại muốn đi xem xiếc.</a:t>
            </a:r>
            <a:endParaRPr lang="vi-VN" sz="2000">
              <a:solidFill>
                <a:srgbClr val="000000"/>
              </a:solidFill>
              <a:latin typeface="Arial" charset="0"/>
            </a:endParaRPr>
          </a:p>
        </p:txBody>
      </p:sp>
      <p:sp>
        <p:nvSpPr>
          <p:cNvPr id="75859" name="Text Box 83"/>
          <p:cNvSpPr txBox="1">
            <a:spLocks noChangeArrowheads="1"/>
          </p:cNvSpPr>
          <p:nvPr/>
        </p:nvSpPr>
        <p:spPr bwMode="auto">
          <a:xfrm>
            <a:off x="533400" y="3438525"/>
            <a:ext cx="8229600" cy="708025"/>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4/ Em muốn được tham gia vào một hoạt động nào đó của lớp, của trường nhưng chưa được phân công.</a:t>
            </a:r>
            <a:endParaRPr lang="vi-VN" sz="2000">
              <a:solidFill>
                <a:srgbClr val="000000"/>
              </a:solidFill>
              <a:latin typeface="Arial" charset="0"/>
            </a:endParaRPr>
          </a:p>
        </p:txBody>
      </p:sp>
      <p:sp>
        <p:nvSpPr>
          <p:cNvPr id="75860" name="Text Box 84"/>
          <p:cNvSpPr txBox="1">
            <a:spLocks noChangeArrowheads="1"/>
          </p:cNvSpPr>
          <p:nvPr/>
        </p:nvSpPr>
        <p:spPr bwMode="auto">
          <a:xfrm>
            <a:off x="457200" y="4448175"/>
            <a:ext cx="8229600" cy="4000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Arial" charset="0"/>
              </a:rPr>
              <a:t>1/ Em sẽ làm gì trong mỗi tình huống trên? Vì sao?</a:t>
            </a:r>
            <a:endParaRPr lang="vi-VN" sz="2000">
              <a:solidFill>
                <a:srgbClr val="0000FF"/>
              </a:solidFill>
              <a:latin typeface="Arial" charset="0"/>
            </a:endParaRPr>
          </a:p>
        </p:txBody>
      </p:sp>
      <p:sp>
        <p:nvSpPr>
          <p:cNvPr id="75861" name="Text Box 85"/>
          <p:cNvSpPr txBox="1">
            <a:spLocks noChangeArrowheads="1"/>
          </p:cNvSpPr>
          <p:nvPr/>
        </p:nvSpPr>
        <p:spPr bwMode="auto">
          <a:xfrm>
            <a:off x="457200" y="5026025"/>
            <a:ext cx="8229600" cy="708025"/>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Arial" charset="0"/>
              </a:rPr>
              <a:t>2/ Điều gì sẽ xảy ra nếu em không được bày tỏ ý kiến về những việc có liên quan đến bản thân em và lớp em?</a:t>
            </a:r>
            <a:endParaRPr lang="vi-VN" sz="2000">
              <a:solidFill>
                <a:srgbClr val="0000FF"/>
              </a:solidFill>
              <a:latin typeface="Arial" charset="0"/>
            </a:endParaRPr>
          </a:p>
        </p:txBody>
      </p:sp>
      <p:sp>
        <p:nvSpPr>
          <p:cNvPr id="6154" name="Text Box 86"/>
          <p:cNvSpPr txBox="1">
            <a:spLocks noChangeArrowheads="1"/>
          </p:cNvSpPr>
          <p:nvPr/>
        </p:nvSpPr>
        <p:spPr bwMode="auto">
          <a:xfrm>
            <a:off x="962025" y="900113"/>
            <a:ext cx="1828800" cy="369887"/>
          </a:xfrm>
          <a:prstGeom prst="rect">
            <a:avLst/>
          </a:prstGeom>
          <a:noFill/>
          <a:ln w="9525">
            <a:noFill/>
            <a:miter lim="800000"/>
            <a:headEnd/>
            <a:tailEnd/>
          </a:ln>
        </p:spPr>
        <p:txBody>
          <a:bodyPr>
            <a:spAutoFit/>
          </a:bodyPr>
          <a:lstStyle/>
          <a:p>
            <a:pPr>
              <a:spcBef>
                <a:spcPct val="50000"/>
              </a:spcBef>
            </a:pPr>
            <a:r>
              <a:rPr lang="en-US" sz="1800" b="1">
                <a:solidFill>
                  <a:srgbClr val="0000FF"/>
                </a:solidFill>
                <a:latin typeface="Arial" charset="0"/>
              </a:rPr>
              <a:t>Tình huống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5856"/>
                                        </p:tgtEl>
                                        <p:attrNameLst>
                                          <p:attrName>style.visibility</p:attrName>
                                        </p:attrNameLst>
                                      </p:cBhvr>
                                      <p:to>
                                        <p:strVal val="visible"/>
                                      </p:to>
                                    </p:set>
                                    <p:anim calcmode="discrete" valueType="clr">
                                      <p:cBhvr override="childStyle">
                                        <p:cTn id="7" dur="80"/>
                                        <p:tgtEl>
                                          <p:spTgt spid="758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856"/>
                                        </p:tgtEl>
                                        <p:attrNameLst>
                                          <p:attrName>fillcolor</p:attrName>
                                        </p:attrNameLst>
                                      </p:cBhvr>
                                      <p:tavLst>
                                        <p:tav tm="0">
                                          <p:val>
                                            <p:clrVal>
                                              <a:schemeClr val="accent2"/>
                                            </p:clrVal>
                                          </p:val>
                                        </p:tav>
                                        <p:tav tm="50000">
                                          <p:val>
                                            <p:clrVal>
                                              <a:schemeClr val="hlink"/>
                                            </p:clrVal>
                                          </p:val>
                                        </p:tav>
                                      </p:tavLst>
                                    </p:anim>
                                    <p:set>
                                      <p:cBhvr>
                                        <p:cTn id="9" dur="80"/>
                                        <p:tgtEl>
                                          <p:spTgt spid="7585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5857"/>
                                        </p:tgtEl>
                                        <p:attrNameLst>
                                          <p:attrName>style.visibility</p:attrName>
                                        </p:attrNameLst>
                                      </p:cBhvr>
                                      <p:to>
                                        <p:strVal val="visible"/>
                                      </p:to>
                                    </p:set>
                                    <p:animEffect transition="in" filter="box(in)">
                                      <p:cBhvr>
                                        <p:cTn id="14" dur="500"/>
                                        <p:tgtEl>
                                          <p:spTgt spid="758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75858"/>
                                        </p:tgtEl>
                                        <p:attrNameLst>
                                          <p:attrName>style.visibility</p:attrName>
                                        </p:attrNameLst>
                                      </p:cBhvr>
                                      <p:to>
                                        <p:strVal val="visible"/>
                                      </p:to>
                                    </p:set>
                                    <p:animEffect transition="in" filter="strips(downLeft)">
                                      <p:cBhvr>
                                        <p:cTn id="19" dur="500"/>
                                        <p:tgtEl>
                                          <p:spTgt spid="758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75859"/>
                                        </p:tgtEl>
                                        <p:attrNameLst>
                                          <p:attrName>style.visibility</p:attrName>
                                        </p:attrNameLst>
                                      </p:cBhvr>
                                      <p:to>
                                        <p:strVal val="visible"/>
                                      </p:to>
                                    </p:set>
                                    <p:animEffect transition="in" filter="wheel(4)">
                                      <p:cBhvr>
                                        <p:cTn id="24" dur="2000"/>
                                        <p:tgtEl>
                                          <p:spTgt spid="758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75860"/>
                                        </p:tgtEl>
                                        <p:attrNameLst>
                                          <p:attrName>style.visibility</p:attrName>
                                        </p:attrNameLst>
                                      </p:cBhvr>
                                      <p:to>
                                        <p:strVal val="visible"/>
                                      </p:to>
                                    </p:set>
                                    <p:anim calcmode="discrete" valueType="clr">
                                      <p:cBhvr override="childStyle">
                                        <p:cTn id="29" dur="80"/>
                                        <p:tgtEl>
                                          <p:spTgt spid="7586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5860"/>
                                        </p:tgtEl>
                                        <p:attrNameLst>
                                          <p:attrName>fillcolor</p:attrName>
                                        </p:attrNameLst>
                                      </p:cBhvr>
                                      <p:tavLst>
                                        <p:tav tm="0">
                                          <p:val>
                                            <p:clrVal>
                                              <a:schemeClr val="accent2"/>
                                            </p:clrVal>
                                          </p:val>
                                        </p:tav>
                                        <p:tav tm="50000">
                                          <p:val>
                                            <p:clrVal>
                                              <a:schemeClr val="hlink"/>
                                            </p:clrVal>
                                          </p:val>
                                        </p:tav>
                                      </p:tavLst>
                                    </p:anim>
                                    <p:set>
                                      <p:cBhvr>
                                        <p:cTn id="31" dur="80"/>
                                        <p:tgtEl>
                                          <p:spTgt spid="75860"/>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2" nodeType="clickEffect">
                                  <p:stCondLst>
                                    <p:cond delay="0"/>
                                  </p:stCondLst>
                                  <p:iterate type="lt">
                                    <p:tmPct val="0"/>
                                  </p:iterate>
                                  <p:childTnLst>
                                    <p:set>
                                      <p:cBhvr>
                                        <p:cTn id="35" dur="1" fill="hold">
                                          <p:stCondLst>
                                            <p:cond delay="0"/>
                                          </p:stCondLst>
                                        </p:cTn>
                                        <p:tgtEl>
                                          <p:spTgt spid="75861"/>
                                        </p:tgtEl>
                                        <p:attrNameLst>
                                          <p:attrName>style.visibility</p:attrName>
                                        </p:attrNameLst>
                                      </p:cBhvr>
                                      <p:to>
                                        <p:strVal val="visible"/>
                                      </p:to>
                                    </p:set>
                                    <p:animEffect transition="in" filter="box(in)">
                                      <p:cBhvr>
                                        <p:cTn id="36" dur="500"/>
                                        <p:tgtEl>
                                          <p:spTgt spid="7586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xit" presetSubtype="16" fill="hold" grpId="0" nodeType="clickEffect">
                                  <p:stCondLst>
                                    <p:cond delay="0"/>
                                  </p:stCondLst>
                                  <p:iterate type="lt">
                                    <p:tmPct val="0"/>
                                  </p:iterate>
                                  <p:childTnLst>
                                    <p:animEffect transition="out" filter="diamond(in)">
                                      <p:cBhvr>
                                        <p:cTn id="40" dur="2000"/>
                                        <p:tgtEl>
                                          <p:spTgt spid="75861"/>
                                        </p:tgtEl>
                                      </p:cBhvr>
                                    </p:animEffect>
                                    <p:set>
                                      <p:cBhvr>
                                        <p:cTn id="41" dur="1" fill="hold">
                                          <p:stCondLst>
                                            <p:cond delay="1999"/>
                                          </p:stCondLst>
                                        </p:cTn>
                                        <p:tgtEl>
                                          <p:spTgt spid="75861"/>
                                        </p:tgtEl>
                                        <p:attrNameLst>
                                          <p:attrName>style.visibility</p:attrName>
                                        </p:attrNameLst>
                                      </p:cBhvr>
                                      <p:to>
                                        <p:strVal val="hidden"/>
                                      </p:to>
                                    </p:set>
                                  </p:childTnLst>
                                </p:cTn>
                              </p:par>
                              <p:par>
                                <p:cTn id="42" presetID="3" presetClass="emph" presetSubtype="1" grpId="1" nodeType="withEffect">
                                  <p:stCondLst>
                                    <p:cond delay="0"/>
                                  </p:stCondLst>
                                  <p:iterate type="lt">
                                    <p:tmAbs val="500"/>
                                  </p:iterate>
                                  <p:childTnLst>
                                    <p:set>
                                      <p:cBhvr override="childStyle">
                                        <p:cTn id="43" dur="indefinite"/>
                                        <p:tgtEl>
                                          <p:spTgt spid="75856"/>
                                        </p:tgtEl>
                                        <p:attrNameLst>
                                          <p:attrName>style.color</p:attrName>
                                        </p:attrNameLst>
                                      </p:cBhvr>
                                      <p:to>
                                        <p:clrVal>
                                          <a:srgbClr val="0DB752"/>
                                        </p:clrVal>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mph" presetSubtype="1" grpId="1" nodeType="clickEffect">
                                  <p:stCondLst>
                                    <p:cond delay="0"/>
                                  </p:stCondLst>
                                  <p:childTnLst>
                                    <p:set>
                                      <p:cBhvr override="childStyle">
                                        <p:cTn id="47" dur="indefinite"/>
                                        <p:tgtEl>
                                          <p:spTgt spid="75857"/>
                                        </p:tgtEl>
                                        <p:attrNameLst>
                                          <p:attrName>style.color</p:attrName>
                                        </p:attrNameLst>
                                      </p:cBhvr>
                                      <p:to>
                                        <p:clrVal>
                                          <a:srgbClr val="0DB752"/>
                                        </p:clrVal>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mph" presetSubtype="1" grpId="1" nodeType="clickEffect">
                                  <p:stCondLst>
                                    <p:cond delay="0"/>
                                  </p:stCondLst>
                                  <p:childTnLst>
                                    <p:set>
                                      <p:cBhvr override="childStyle">
                                        <p:cTn id="51" dur="indefinite"/>
                                        <p:tgtEl>
                                          <p:spTgt spid="75858"/>
                                        </p:tgtEl>
                                        <p:attrNameLst>
                                          <p:attrName>style.color</p:attrName>
                                        </p:attrNameLst>
                                      </p:cBhvr>
                                      <p:to>
                                        <p:clrVal>
                                          <a:srgbClr val="0DB752"/>
                                        </p:clrVal>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mph" presetSubtype="1" grpId="1" nodeType="clickEffect">
                                  <p:stCondLst>
                                    <p:cond delay="0"/>
                                  </p:stCondLst>
                                  <p:childTnLst>
                                    <p:set>
                                      <p:cBhvr override="childStyle">
                                        <p:cTn id="55" dur="indefinite"/>
                                        <p:tgtEl>
                                          <p:spTgt spid="75859"/>
                                        </p:tgtEl>
                                        <p:attrNameLst>
                                          <p:attrName>style.color</p:attrName>
                                        </p:attrNameLst>
                                      </p:cBhvr>
                                      <p:to>
                                        <p:clrVal>
                                          <a:srgbClr val="0DB752"/>
                                        </p:clrVal>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1" nodeType="clickEffect">
                                  <p:stCondLst>
                                    <p:cond delay="0"/>
                                  </p:stCondLst>
                                  <p:iterate type="lt">
                                    <p:tmPct val="50000"/>
                                  </p:iterate>
                                  <p:childTnLst>
                                    <p:set>
                                      <p:cBhvr>
                                        <p:cTn id="59" dur="1" fill="hold">
                                          <p:stCondLst>
                                            <p:cond delay="0"/>
                                          </p:stCondLst>
                                        </p:cTn>
                                        <p:tgtEl>
                                          <p:spTgt spid="75861"/>
                                        </p:tgtEl>
                                        <p:attrNameLst>
                                          <p:attrName>style.visibility</p:attrName>
                                        </p:attrNameLst>
                                      </p:cBhvr>
                                      <p:to>
                                        <p:strVal val="visible"/>
                                      </p:to>
                                    </p:set>
                                    <p:anim calcmode="discrete" valueType="clr">
                                      <p:cBhvr override="childStyle">
                                        <p:cTn id="60" dur="80"/>
                                        <p:tgtEl>
                                          <p:spTgt spid="75861"/>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75861"/>
                                        </p:tgtEl>
                                        <p:attrNameLst>
                                          <p:attrName>fillcolor</p:attrName>
                                        </p:attrNameLst>
                                      </p:cBhvr>
                                      <p:tavLst>
                                        <p:tav tm="0">
                                          <p:val>
                                            <p:clrVal>
                                              <a:schemeClr val="accent2"/>
                                            </p:clrVal>
                                          </p:val>
                                        </p:tav>
                                        <p:tav tm="50000">
                                          <p:val>
                                            <p:clrVal>
                                              <a:schemeClr val="hlink"/>
                                            </p:clrVal>
                                          </p:val>
                                        </p:tav>
                                      </p:tavLst>
                                    </p:anim>
                                    <p:set>
                                      <p:cBhvr>
                                        <p:cTn id="62" dur="80"/>
                                        <p:tgtEl>
                                          <p:spTgt spid="75861"/>
                                        </p:tgtEl>
                                        <p:attrNameLst>
                                          <p:attrName>fill.type</p:attrName>
                                        </p:attrNameLst>
                                      </p:cBhvr>
                                      <p:to>
                                        <p:strVal val="solid"/>
                                      </p:to>
                                    </p:set>
                                  </p:childTnLst>
                                </p:cTn>
                              </p:par>
                              <p:par>
                                <p:cTn id="63" presetID="4" presetClass="exit" presetSubtype="16" fill="hold" grpId="1" nodeType="withEffect">
                                  <p:stCondLst>
                                    <p:cond delay="0"/>
                                  </p:stCondLst>
                                  <p:iterate type="lt">
                                    <p:tmPct val="0"/>
                                  </p:iterate>
                                  <p:childTnLst>
                                    <p:animEffect transition="out" filter="box(in)">
                                      <p:cBhvr>
                                        <p:cTn id="64" dur="500"/>
                                        <p:tgtEl>
                                          <p:spTgt spid="75860"/>
                                        </p:tgtEl>
                                      </p:cBhvr>
                                    </p:animEffect>
                                    <p:set>
                                      <p:cBhvr>
                                        <p:cTn id="65" dur="1" fill="hold">
                                          <p:stCondLst>
                                            <p:cond delay="499"/>
                                          </p:stCondLst>
                                        </p:cTn>
                                        <p:tgtEl>
                                          <p:spTgt spid="758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56" grpId="0"/>
      <p:bldP spid="75856" grpId="1"/>
      <p:bldP spid="75857" grpId="0"/>
      <p:bldP spid="75857" grpId="1"/>
      <p:bldP spid="75858" grpId="0"/>
      <p:bldP spid="75858" grpId="1"/>
      <p:bldP spid="75859" grpId="0"/>
      <p:bldP spid="75859" grpId="1"/>
      <p:bldP spid="75860" grpId="0"/>
      <p:bldP spid="75860" grpId="1"/>
      <p:bldP spid="75861" grpId="0"/>
      <p:bldP spid="75861" grpId="1"/>
      <p:bldP spid="75861"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3"/>
          <p:cNvSpPr txBox="1">
            <a:spLocks noChangeArrowheads="1"/>
          </p:cNvSpPr>
          <p:nvPr/>
        </p:nvSpPr>
        <p:spPr bwMode="auto">
          <a:xfrm>
            <a:off x="1447800" y="0"/>
            <a:ext cx="6705600" cy="738188"/>
          </a:xfrm>
          <a:prstGeom prst="rect">
            <a:avLst/>
          </a:prstGeom>
          <a:noFill/>
          <a:ln w="9525">
            <a:noFill/>
            <a:miter lim="800000"/>
            <a:headEnd/>
            <a:tailEnd/>
          </a:ln>
        </p:spPr>
        <p:txBody>
          <a:bodyPr>
            <a:spAutoFit/>
          </a:bodyPr>
          <a:lstStyle/>
          <a:p>
            <a:pPr algn="ctr" eaLnBrk="1" hangingPunct="1">
              <a:spcBef>
                <a:spcPct val="50000"/>
              </a:spcBef>
            </a:pPr>
            <a:r>
              <a:rPr lang="en-US" sz="2400">
                <a:solidFill>
                  <a:srgbClr val="000000"/>
                </a:solidFill>
                <a:latin typeface="Arial" charset="0"/>
              </a:rPr>
              <a:t/>
            </a:r>
            <a:br>
              <a:rPr lang="en-US" sz="2400">
                <a:solidFill>
                  <a:srgbClr val="000000"/>
                </a:solidFill>
                <a:latin typeface="Arial" charset="0"/>
              </a:rPr>
            </a:br>
            <a:r>
              <a:rPr lang="en-US" sz="1800" b="1">
                <a:solidFill>
                  <a:srgbClr val="FF0066"/>
                </a:solidFill>
                <a:latin typeface="Arial" charset="0"/>
              </a:rPr>
              <a:t>ĐẠO ĐỨC</a:t>
            </a:r>
          </a:p>
        </p:txBody>
      </p:sp>
      <p:sp>
        <p:nvSpPr>
          <p:cNvPr id="7171" name="WordArt 25"/>
          <p:cNvSpPr>
            <a:spLocks noChangeArrowheads="1" noChangeShapeType="1" noTextEdit="1"/>
          </p:cNvSpPr>
          <p:nvPr/>
        </p:nvSpPr>
        <p:spPr bwMode="auto">
          <a:xfrm>
            <a:off x="3287713" y="841375"/>
            <a:ext cx="2668587" cy="228600"/>
          </a:xfrm>
          <a:prstGeom prst="rect">
            <a:avLst/>
          </a:prstGeom>
        </p:spPr>
        <p:txBody>
          <a:bodyPr wrap="none" fromWordArt="1">
            <a:prstTxWarp prst="textPlain">
              <a:avLst>
                <a:gd name="adj" fmla="val 50000"/>
              </a:avLst>
            </a:prstTxWarp>
          </a:bodyPr>
          <a:lstStyle/>
          <a:p>
            <a:pPr algn="ctr"/>
            <a:r>
              <a:rPr lang="en-US" sz="3200" kern="10">
                <a:ln w="9525">
                  <a:solidFill>
                    <a:srgbClr val="6600FF"/>
                  </a:solidFill>
                  <a:round/>
                  <a:headEnd/>
                  <a:tailEnd/>
                </a:ln>
                <a:solidFill>
                  <a:srgbClr val="0000FF"/>
                </a:solidFill>
                <a:effectLst>
                  <a:outerShdw dist="45791" dir="2021404" algn="ctr" rotWithShape="0">
                    <a:srgbClr val="B2B2B2">
                      <a:alpha val="79999"/>
                    </a:srgbClr>
                  </a:outerShdw>
                </a:effectLst>
                <a:latin typeface="Arial"/>
                <a:cs typeface="Arial"/>
              </a:rPr>
              <a:t>BIẾT BÀY TỎ Ý KIẾN</a:t>
            </a:r>
          </a:p>
        </p:txBody>
      </p:sp>
      <p:sp>
        <p:nvSpPr>
          <p:cNvPr id="83994" name="Text Box 26"/>
          <p:cNvSpPr txBox="1">
            <a:spLocks noChangeArrowheads="1"/>
          </p:cNvSpPr>
          <p:nvPr/>
        </p:nvSpPr>
        <p:spPr bwMode="auto">
          <a:xfrm>
            <a:off x="533400" y="1828800"/>
            <a:ext cx="8382000" cy="1570038"/>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Arial" charset="0"/>
              </a:rPr>
              <a:t>     Mỗi trẻ em đều có quyền mong muốn, có ý kiến riêng về những việc liên quan đến trẻ em. Em cần mạnh dạn chia sẻ, bày tỏ những ý kiến, mong muốn của mình với những người xung quanh một cách rõ ràng, lễ độ.</a:t>
            </a:r>
          </a:p>
        </p:txBody>
      </p:sp>
      <p:sp>
        <p:nvSpPr>
          <p:cNvPr id="83995" name="Text Box 27"/>
          <p:cNvSpPr txBox="1">
            <a:spLocks noChangeArrowheads="1"/>
          </p:cNvSpPr>
          <p:nvPr/>
        </p:nvSpPr>
        <p:spPr bwMode="auto">
          <a:xfrm>
            <a:off x="3886200" y="1181100"/>
            <a:ext cx="1828800" cy="4619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6600CC"/>
                </a:solidFill>
                <a:latin typeface="Arial" charset="0"/>
              </a:rPr>
              <a:t>Ghi nhớ:</a:t>
            </a:r>
            <a:endParaRPr lang="vi-VN" sz="2400" b="1">
              <a:solidFill>
                <a:srgbClr val="6600CC"/>
              </a:solidFill>
              <a:latin typeface="Arial" charset="0"/>
            </a:endParaRPr>
          </a:p>
        </p:txBody>
      </p:sp>
      <p:pic>
        <p:nvPicPr>
          <p:cNvPr id="83996" name="Picture 2" descr="BDRPC187">
            <a:hlinkClick r:id="" action="ppaction://noaction"/>
          </p:cNvPr>
          <p:cNvPicPr>
            <a:picLocks noChangeAspect="1" noChangeArrowheads="1"/>
          </p:cNvPicPr>
          <p:nvPr/>
        </p:nvPicPr>
        <p:blipFill>
          <a:blip r:embed="rId2"/>
          <a:srcRect/>
          <a:stretch>
            <a:fillRect/>
          </a:stretch>
        </p:blipFill>
        <p:spPr bwMode="auto">
          <a:xfrm>
            <a:off x="71438" y="1533525"/>
            <a:ext cx="8915400" cy="2681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94"/>
                                        </p:tgtEl>
                                        <p:attrNameLst>
                                          <p:attrName>style.visibility</p:attrName>
                                        </p:attrNameLst>
                                      </p:cBhvr>
                                      <p:to>
                                        <p:strVal val="visible"/>
                                      </p:to>
                                    </p:set>
                                    <p:animEffect transition="in" filter="box(in)">
                                      <p:cBhvr>
                                        <p:cTn id="7" dur="500"/>
                                        <p:tgtEl>
                                          <p:spTgt spid="83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3995"/>
                                        </p:tgtEl>
                                        <p:attrNameLst>
                                          <p:attrName>style.visibility</p:attrName>
                                        </p:attrNameLst>
                                      </p:cBhvr>
                                      <p:to>
                                        <p:strVal val="visible"/>
                                      </p:to>
                                    </p:set>
                                    <p:animEffect transition="in" filter="box(in)">
                                      <p:cBhvr>
                                        <p:cTn id="12" dur="500"/>
                                        <p:tgtEl>
                                          <p:spTgt spid="83995"/>
                                        </p:tgtEl>
                                      </p:cBhvr>
                                    </p:animEffect>
                                  </p:childTnLst>
                                </p:cTn>
                              </p:par>
                              <p:par>
                                <p:cTn id="13" presetID="4" presetClass="entr" presetSubtype="16" fill="hold" nodeType="withEffect">
                                  <p:stCondLst>
                                    <p:cond delay="0"/>
                                  </p:stCondLst>
                                  <p:childTnLst>
                                    <p:set>
                                      <p:cBhvr>
                                        <p:cTn id="14" dur="1" fill="hold">
                                          <p:stCondLst>
                                            <p:cond delay="0"/>
                                          </p:stCondLst>
                                        </p:cTn>
                                        <p:tgtEl>
                                          <p:spTgt spid="83996"/>
                                        </p:tgtEl>
                                        <p:attrNameLst>
                                          <p:attrName>style.visibility</p:attrName>
                                        </p:attrNameLst>
                                      </p:cBhvr>
                                      <p:to>
                                        <p:strVal val="visible"/>
                                      </p:to>
                                    </p:set>
                                    <p:animEffect transition="in" filter="box(in)">
                                      <p:cBhvr>
                                        <p:cTn id="15" dur="500"/>
                                        <p:tgtEl>
                                          <p:spTgt spid="83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4" grpId="0"/>
      <p:bldP spid="839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8"/>
          <p:cNvSpPr txBox="1">
            <a:spLocks noChangeArrowheads="1"/>
          </p:cNvSpPr>
          <p:nvPr/>
        </p:nvSpPr>
        <p:spPr bwMode="auto">
          <a:xfrm>
            <a:off x="1447800" y="0"/>
            <a:ext cx="6705600" cy="646113"/>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latin typeface="Arial" charset="0"/>
              </a:rPr>
              <a:t/>
            </a:r>
            <a:br>
              <a:rPr lang="en-US" sz="2000">
                <a:solidFill>
                  <a:srgbClr val="000000"/>
                </a:solidFill>
                <a:latin typeface="Arial" charset="0"/>
              </a:rPr>
            </a:br>
            <a:r>
              <a:rPr lang="en-US" sz="1600" b="1">
                <a:solidFill>
                  <a:srgbClr val="FF0066"/>
                </a:solidFill>
                <a:latin typeface="Arial" charset="0"/>
              </a:rPr>
              <a:t>ĐẠO ĐỨC</a:t>
            </a:r>
          </a:p>
        </p:txBody>
      </p:sp>
      <p:sp>
        <p:nvSpPr>
          <p:cNvPr id="8195" name="WordArt 39"/>
          <p:cNvSpPr>
            <a:spLocks noChangeArrowheads="1" noChangeShapeType="1" noTextEdit="1"/>
          </p:cNvSpPr>
          <p:nvPr/>
        </p:nvSpPr>
        <p:spPr bwMode="auto">
          <a:xfrm>
            <a:off x="3287713" y="762000"/>
            <a:ext cx="2668587" cy="228600"/>
          </a:xfrm>
          <a:prstGeom prst="rect">
            <a:avLst/>
          </a:prstGeom>
        </p:spPr>
        <p:txBody>
          <a:bodyPr wrap="none" fromWordArt="1">
            <a:prstTxWarp prst="textPlain">
              <a:avLst>
                <a:gd name="adj" fmla="val 50000"/>
              </a:avLst>
            </a:prstTxWarp>
          </a:bodyPr>
          <a:lstStyle/>
          <a:p>
            <a:pPr algn="ctr"/>
            <a:r>
              <a:rPr lang="en-US" kern="10">
                <a:ln w="9525">
                  <a:solidFill>
                    <a:srgbClr val="6600FF"/>
                  </a:solidFill>
                  <a:round/>
                  <a:headEnd/>
                  <a:tailEnd/>
                </a:ln>
                <a:solidFill>
                  <a:srgbClr val="0000FF"/>
                </a:solidFill>
                <a:effectLst>
                  <a:outerShdw dist="45791" dir="2021404" algn="ctr" rotWithShape="0">
                    <a:srgbClr val="B2B2B2">
                      <a:alpha val="79999"/>
                    </a:srgbClr>
                  </a:outerShdw>
                </a:effectLst>
                <a:latin typeface="Arial"/>
                <a:cs typeface="Arial"/>
              </a:rPr>
              <a:t>BIẾT BÀY TỎ Ý KIẾN</a:t>
            </a:r>
          </a:p>
        </p:txBody>
      </p:sp>
      <p:sp>
        <p:nvSpPr>
          <p:cNvPr id="76840" name="Text Box 40"/>
          <p:cNvSpPr txBox="1">
            <a:spLocks noChangeArrowheads="1"/>
          </p:cNvSpPr>
          <p:nvPr/>
        </p:nvSpPr>
        <p:spPr bwMode="auto">
          <a:xfrm>
            <a:off x="385763" y="1257300"/>
            <a:ext cx="8610600" cy="708025"/>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1/ Em hãy nhận xét về những hành vi, việc làm của từng bạn trong mỗi trường hợp dưới đây:</a:t>
            </a:r>
            <a:endParaRPr lang="vi-VN" sz="2000">
              <a:solidFill>
                <a:srgbClr val="000000"/>
              </a:solidFill>
              <a:latin typeface="Arial" charset="0"/>
            </a:endParaRPr>
          </a:p>
        </p:txBody>
      </p:sp>
      <p:sp>
        <p:nvSpPr>
          <p:cNvPr id="76841" name="Text Box 41"/>
          <p:cNvSpPr txBox="1">
            <a:spLocks noChangeArrowheads="1"/>
          </p:cNvSpPr>
          <p:nvPr/>
        </p:nvSpPr>
        <p:spPr bwMode="auto">
          <a:xfrm>
            <a:off x="328613" y="2119313"/>
            <a:ext cx="8686800" cy="708025"/>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a/ Bạn Dung rất thích múa, hát. Vì vậy, bạn đã ghi tên tham gia vào đội văn nghệ của lớp.</a:t>
            </a:r>
            <a:endParaRPr lang="vi-VN" sz="2000">
              <a:solidFill>
                <a:srgbClr val="000000"/>
              </a:solidFill>
              <a:latin typeface="Arial" charset="0"/>
            </a:endParaRPr>
          </a:p>
        </p:txBody>
      </p:sp>
      <p:sp>
        <p:nvSpPr>
          <p:cNvPr id="76842" name="Text Box 42"/>
          <p:cNvSpPr txBox="1">
            <a:spLocks noChangeArrowheads="1"/>
          </p:cNvSpPr>
          <p:nvPr/>
        </p:nvSpPr>
        <p:spPr bwMode="auto">
          <a:xfrm>
            <a:off x="328613" y="3024188"/>
            <a:ext cx="8610600" cy="1016000"/>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b/ Để chuẩn bị cho buổi liên hoan lớp, các bạn phân công Hồng mang khăn trải bàn. Hồng rất lo lắng vì nhà mình không có khăn nhưng lại ngại không dám nói.</a:t>
            </a:r>
            <a:endParaRPr lang="vi-VN" sz="2000">
              <a:solidFill>
                <a:srgbClr val="000000"/>
              </a:solidFill>
              <a:latin typeface="Arial" charset="0"/>
            </a:endParaRPr>
          </a:p>
        </p:txBody>
      </p:sp>
      <p:sp>
        <p:nvSpPr>
          <p:cNvPr id="76843" name="Text Box 43"/>
          <p:cNvSpPr txBox="1">
            <a:spLocks noChangeArrowheads="1"/>
          </p:cNvSpPr>
          <p:nvPr/>
        </p:nvSpPr>
        <p:spPr bwMode="auto">
          <a:xfrm>
            <a:off x="328613" y="4329113"/>
            <a:ext cx="8610600" cy="708025"/>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c/ Khánh đòi bố mẹ mua cho một chiếc cặp mới và nói sẽ không đi học nếu không có cặp mới.</a:t>
            </a:r>
            <a:endParaRPr lang="vi-VN" sz="2000">
              <a:solidFill>
                <a:srgbClr val="000000"/>
              </a:solidFill>
              <a:latin typeface="Arial" charset="0"/>
            </a:endParaRPr>
          </a:p>
        </p:txBody>
      </p:sp>
      <p:sp>
        <p:nvSpPr>
          <p:cNvPr id="8200" name="Text Box 44"/>
          <p:cNvSpPr txBox="1">
            <a:spLocks noChangeArrowheads="1"/>
          </p:cNvSpPr>
          <p:nvPr/>
        </p:nvSpPr>
        <p:spPr bwMode="auto">
          <a:xfrm>
            <a:off x="838200" y="833438"/>
            <a:ext cx="1905000" cy="4000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Arial" charset="0"/>
              </a:rPr>
              <a:t>Bài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6840"/>
                                        </p:tgtEl>
                                        <p:attrNameLst>
                                          <p:attrName>style.visibility</p:attrName>
                                        </p:attrNameLst>
                                      </p:cBhvr>
                                      <p:to>
                                        <p:strVal val="visible"/>
                                      </p:to>
                                    </p:set>
                                    <p:anim calcmode="discrete" valueType="clr">
                                      <p:cBhvr override="childStyle">
                                        <p:cTn id="7" dur="80"/>
                                        <p:tgtEl>
                                          <p:spTgt spid="768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40"/>
                                        </p:tgtEl>
                                        <p:attrNameLst>
                                          <p:attrName>fillcolor</p:attrName>
                                        </p:attrNameLst>
                                      </p:cBhvr>
                                      <p:tavLst>
                                        <p:tav tm="0">
                                          <p:val>
                                            <p:clrVal>
                                              <a:schemeClr val="accent2"/>
                                            </p:clrVal>
                                          </p:val>
                                        </p:tav>
                                        <p:tav tm="50000">
                                          <p:val>
                                            <p:clrVal>
                                              <a:schemeClr val="hlink"/>
                                            </p:clrVal>
                                          </p:val>
                                        </p:tav>
                                      </p:tavLst>
                                    </p:anim>
                                    <p:set>
                                      <p:cBhvr>
                                        <p:cTn id="9" dur="80"/>
                                        <p:tgtEl>
                                          <p:spTgt spid="7684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6841"/>
                                        </p:tgtEl>
                                        <p:attrNameLst>
                                          <p:attrName>style.visibility</p:attrName>
                                        </p:attrNameLst>
                                      </p:cBhvr>
                                      <p:to>
                                        <p:strVal val="visible"/>
                                      </p:to>
                                    </p:set>
                                    <p:animEffect transition="in" filter="box(in)">
                                      <p:cBhvr>
                                        <p:cTn id="14" dur="500"/>
                                        <p:tgtEl>
                                          <p:spTgt spid="76841"/>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76842"/>
                                        </p:tgtEl>
                                        <p:attrNameLst>
                                          <p:attrName>style.visibility</p:attrName>
                                        </p:attrNameLst>
                                      </p:cBhvr>
                                      <p:to>
                                        <p:strVal val="visible"/>
                                      </p:to>
                                    </p:set>
                                    <p:animEffect transition="in" filter="box(in)">
                                      <p:cBhvr>
                                        <p:cTn id="17" dur="500"/>
                                        <p:tgtEl>
                                          <p:spTgt spid="7684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6843"/>
                                        </p:tgtEl>
                                        <p:attrNameLst>
                                          <p:attrName>style.visibility</p:attrName>
                                        </p:attrNameLst>
                                      </p:cBhvr>
                                      <p:to>
                                        <p:strVal val="visible"/>
                                      </p:to>
                                    </p:set>
                                    <p:animEffect transition="in" filter="box(in)">
                                      <p:cBhvr>
                                        <p:cTn id="20" dur="500"/>
                                        <p:tgtEl>
                                          <p:spTgt spid="7684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mph" presetSubtype="1" grpId="1" nodeType="clickEffect">
                                  <p:stCondLst>
                                    <p:cond delay="0"/>
                                  </p:stCondLst>
                                  <p:childTnLst>
                                    <p:set>
                                      <p:cBhvr override="childStyle">
                                        <p:cTn id="24" dur="indefinite"/>
                                        <p:tgtEl>
                                          <p:spTgt spid="76841"/>
                                        </p:tgtEl>
                                        <p:attrNameLst>
                                          <p:attrName>style.color</p:attrName>
                                        </p:attrNameLst>
                                      </p:cBhvr>
                                      <p:to>
                                        <p:clrVal>
                                          <a:srgbClr val="FF0000"/>
                                        </p:clrVal>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mph" presetSubtype="1" grpId="1" nodeType="clickEffect">
                                  <p:stCondLst>
                                    <p:cond delay="0"/>
                                  </p:stCondLst>
                                  <p:childTnLst>
                                    <p:set>
                                      <p:cBhvr override="childStyle">
                                        <p:cTn id="28" dur="indefinite"/>
                                        <p:tgtEl>
                                          <p:spTgt spid="76842"/>
                                        </p:tgtEl>
                                        <p:attrNameLst>
                                          <p:attrName>style.color</p:attrName>
                                        </p:attrNameLst>
                                      </p:cBhvr>
                                      <p:to>
                                        <p:clrVal>
                                          <a:srgbClr val="FF0000"/>
                                        </p:clrVal>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mph" presetSubtype="1" grpId="1" nodeType="clickEffect">
                                  <p:stCondLst>
                                    <p:cond delay="0"/>
                                  </p:stCondLst>
                                  <p:childTnLst>
                                    <p:set>
                                      <p:cBhvr override="childStyle">
                                        <p:cTn id="32" dur="indefinite"/>
                                        <p:tgtEl>
                                          <p:spTgt spid="76843"/>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0" grpId="0"/>
      <p:bldP spid="76841" grpId="0"/>
      <p:bldP spid="76841" grpId="1"/>
      <p:bldP spid="76842" grpId="0"/>
      <p:bldP spid="76842" grpId="1"/>
      <p:bldP spid="76843" grpId="0"/>
      <p:bldP spid="7684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9"/>
          <p:cNvSpPr txBox="1">
            <a:spLocks noChangeArrowheads="1"/>
          </p:cNvSpPr>
          <p:nvPr/>
        </p:nvSpPr>
        <p:spPr bwMode="auto">
          <a:xfrm>
            <a:off x="304800" y="1219200"/>
            <a:ext cx="8839200" cy="708025"/>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      2/ Em hãy trao đổi với các bạn trong nhóm về những ý kiến dưới đây và bày tỏ thái độ của mình ( tán thành, phân vân hoặc không tán thành).</a:t>
            </a:r>
            <a:endParaRPr lang="vi-VN" sz="2000">
              <a:solidFill>
                <a:srgbClr val="000000"/>
              </a:solidFill>
              <a:latin typeface="Arial" charset="0"/>
            </a:endParaRPr>
          </a:p>
        </p:txBody>
      </p:sp>
      <p:sp>
        <p:nvSpPr>
          <p:cNvPr id="77874" name="Text Box 50"/>
          <p:cNvSpPr txBox="1">
            <a:spLocks noChangeArrowheads="1"/>
          </p:cNvSpPr>
          <p:nvPr/>
        </p:nvSpPr>
        <p:spPr bwMode="auto">
          <a:xfrm>
            <a:off x="533400" y="2466975"/>
            <a:ext cx="8610600" cy="708025"/>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  a/ Trẻ em có quyền mong muốn, có ý kiến riêng về các vấn đề có liên quan đến trẻ em.</a:t>
            </a:r>
            <a:endParaRPr lang="vi-VN" sz="2000">
              <a:solidFill>
                <a:srgbClr val="000000"/>
              </a:solidFill>
              <a:latin typeface="Arial" charset="0"/>
            </a:endParaRPr>
          </a:p>
        </p:txBody>
      </p:sp>
      <p:sp>
        <p:nvSpPr>
          <p:cNvPr id="77875" name="Text Box 51"/>
          <p:cNvSpPr txBox="1">
            <a:spLocks noChangeArrowheads="1"/>
          </p:cNvSpPr>
          <p:nvPr/>
        </p:nvSpPr>
        <p:spPr bwMode="auto">
          <a:xfrm>
            <a:off x="533400" y="3352800"/>
            <a:ext cx="8229600" cy="400050"/>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  b/ Cách chia sẻ, bày tỏ ý kiến phải rõ ràng và tôn trọng người nghe.</a:t>
            </a:r>
            <a:endParaRPr lang="vi-VN" sz="2000">
              <a:solidFill>
                <a:srgbClr val="000000"/>
              </a:solidFill>
              <a:latin typeface="Arial" charset="0"/>
            </a:endParaRPr>
          </a:p>
        </p:txBody>
      </p:sp>
      <p:sp>
        <p:nvSpPr>
          <p:cNvPr id="77876" name="Text Box 52"/>
          <p:cNvSpPr txBox="1">
            <a:spLocks noChangeArrowheads="1"/>
          </p:cNvSpPr>
          <p:nvPr/>
        </p:nvSpPr>
        <p:spPr bwMode="auto">
          <a:xfrm>
            <a:off x="685800" y="4219575"/>
            <a:ext cx="8610600" cy="400050"/>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c/ Trẻ em cần lắng nghe, tôn trọng ý kiến của người khác.</a:t>
            </a:r>
            <a:endParaRPr lang="vi-VN" sz="2000">
              <a:solidFill>
                <a:srgbClr val="000000"/>
              </a:solidFill>
              <a:latin typeface="Arial" charset="0"/>
            </a:endParaRPr>
          </a:p>
        </p:txBody>
      </p:sp>
      <p:sp>
        <p:nvSpPr>
          <p:cNvPr id="77877" name="Text Box 53"/>
          <p:cNvSpPr txBox="1">
            <a:spLocks noChangeArrowheads="1"/>
          </p:cNvSpPr>
          <p:nvPr/>
        </p:nvSpPr>
        <p:spPr bwMode="auto">
          <a:xfrm>
            <a:off x="576263" y="4738688"/>
            <a:ext cx="7315200" cy="400050"/>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 d/ Người lớn cần lắng nghe ý kiến của trẻ em.</a:t>
            </a:r>
            <a:endParaRPr lang="vi-VN" sz="2000">
              <a:solidFill>
                <a:srgbClr val="000000"/>
              </a:solidFill>
              <a:latin typeface="Arial" charset="0"/>
            </a:endParaRPr>
          </a:p>
        </p:txBody>
      </p:sp>
      <p:sp>
        <p:nvSpPr>
          <p:cNvPr id="77878" name="Text Box 54">
            <a:hlinkClick r:id="rId2" action="ppaction://hlinksldjump"/>
          </p:cNvPr>
          <p:cNvSpPr txBox="1">
            <a:spLocks noChangeArrowheads="1"/>
          </p:cNvSpPr>
          <p:nvPr/>
        </p:nvSpPr>
        <p:spPr bwMode="auto">
          <a:xfrm>
            <a:off x="552450" y="5276850"/>
            <a:ext cx="8153400" cy="400050"/>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 đ/ Mọi ý muốn của trẻ em đều phải được thực hiện.</a:t>
            </a:r>
            <a:endParaRPr lang="vi-VN" sz="2000">
              <a:solidFill>
                <a:srgbClr val="000000"/>
              </a:solidFill>
              <a:latin typeface="Arial" charset="0"/>
            </a:endParaRPr>
          </a:p>
        </p:txBody>
      </p:sp>
      <p:sp>
        <p:nvSpPr>
          <p:cNvPr id="9224" name="WordArt 55"/>
          <p:cNvSpPr>
            <a:spLocks noChangeArrowheads="1" noChangeShapeType="1" noTextEdit="1"/>
          </p:cNvSpPr>
          <p:nvPr/>
        </p:nvSpPr>
        <p:spPr bwMode="auto">
          <a:xfrm>
            <a:off x="3287713" y="793750"/>
            <a:ext cx="2668587" cy="228600"/>
          </a:xfrm>
          <a:prstGeom prst="rect">
            <a:avLst/>
          </a:prstGeom>
        </p:spPr>
        <p:txBody>
          <a:bodyPr wrap="none" fromWordArt="1">
            <a:prstTxWarp prst="textPlain">
              <a:avLst>
                <a:gd name="adj" fmla="val 50000"/>
              </a:avLst>
            </a:prstTxWarp>
          </a:bodyPr>
          <a:lstStyle/>
          <a:p>
            <a:pPr algn="ctr"/>
            <a:r>
              <a:rPr lang="en-US" kern="10">
                <a:ln w="9525">
                  <a:solidFill>
                    <a:srgbClr val="6600FF"/>
                  </a:solidFill>
                  <a:round/>
                  <a:headEnd/>
                  <a:tailEnd/>
                </a:ln>
                <a:solidFill>
                  <a:srgbClr val="0000FF"/>
                </a:solidFill>
                <a:effectLst>
                  <a:outerShdw dist="45791" dir="2021404" algn="ctr" rotWithShape="0">
                    <a:srgbClr val="B2B2B2">
                      <a:alpha val="79999"/>
                    </a:srgbClr>
                  </a:outerShdw>
                </a:effectLst>
                <a:latin typeface="Arial"/>
                <a:cs typeface="Arial"/>
              </a:rPr>
              <a:t>BIẾT BÀY TỎ Ý KIẾN</a:t>
            </a:r>
          </a:p>
        </p:txBody>
      </p:sp>
      <p:sp>
        <p:nvSpPr>
          <p:cNvPr id="9225" name="Text Box 56"/>
          <p:cNvSpPr txBox="1">
            <a:spLocks noChangeArrowheads="1"/>
          </p:cNvSpPr>
          <p:nvPr/>
        </p:nvSpPr>
        <p:spPr bwMode="auto">
          <a:xfrm>
            <a:off x="838200" y="833438"/>
            <a:ext cx="1905000" cy="4000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Arial" charset="0"/>
              </a:rPr>
              <a:t>Bài tập</a:t>
            </a:r>
          </a:p>
        </p:txBody>
      </p:sp>
      <p:sp>
        <p:nvSpPr>
          <p:cNvPr id="9226" name="Text Box 57"/>
          <p:cNvSpPr txBox="1">
            <a:spLocks noChangeArrowheads="1"/>
          </p:cNvSpPr>
          <p:nvPr/>
        </p:nvSpPr>
        <p:spPr bwMode="auto">
          <a:xfrm>
            <a:off x="1447800" y="0"/>
            <a:ext cx="6705600" cy="646113"/>
          </a:xfrm>
          <a:prstGeom prst="rect">
            <a:avLst/>
          </a:prstGeom>
          <a:noFill/>
          <a:ln w="9525">
            <a:noFill/>
            <a:miter lim="800000"/>
            <a:headEnd/>
            <a:tailEnd/>
          </a:ln>
        </p:spPr>
        <p:txBody>
          <a:bodyPr>
            <a:spAutoFit/>
          </a:bodyPr>
          <a:lstStyle/>
          <a:p>
            <a:pPr algn="ctr" eaLnBrk="1" hangingPunct="1">
              <a:spcBef>
                <a:spcPct val="50000"/>
              </a:spcBef>
            </a:pPr>
            <a:r>
              <a:rPr lang="en-US" sz="2000">
                <a:solidFill>
                  <a:srgbClr val="000000"/>
                </a:solidFill>
                <a:latin typeface="Arial" charset="0"/>
              </a:rPr>
              <a:t/>
            </a:r>
            <a:br>
              <a:rPr lang="en-US" sz="2000">
                <a:solidFill>
                  <a:srgbClr val="000000"/>
                </a:solidFill>
                <a:latin typeface="Arial" charset="0"/>
              </a:rPr>
            </a:br>
            <a:r>
              <a:rPr lang="en-US" sz="1600" b="1">
                <a:solidFill>
                  <a:srgbClr val="FF0066"/>
                </a:solidFill>
                <a:latin typeface="Arial" charset="0"/>
              </a:rPr>
              <a:t>ĐẠO ĐỨC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7874"/>
                                        </p:tgtEl>
                                        <p:attrNameLst>
                                          <p:attrName>style.visibility</p:attrName>
                                        </p:attrNameLst>
                                      </p:cBhvr>
                                      <p:to>
                                        <p:strVal val="visible"/>
                                      </p:to>
                                    </p:set>
                                    <p:anim calcmode="discrete" valueType="clr">
                                      <p:cBhvr override="childStyle">
                                        <p:cTn id="7" dur="80"/>
                                        <p:tgtEl>
                                          <p:spTgt spid="778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7874"/>
                                        </p:tgtEl>
                                        <p:attrNameLst>
                                          <p:attrName>fillcolor</p:attrName>
                                        </p:attrNameLst>
                                      </p:cBhvr>
                                      <p:tavLst>
                                        <p:tav tm="0">
                                          <p:val>
                                            <p:clrVal>
                                              <a:schemeClr val="accent2"/>
                                            </p:clrVal>
                                          </p:val>
                                        </p:tav>
                                        <p:tav tm="50000">
                                          <p:val>
                                            <p:clrVal>
                                              <a:schemeClr val="hlink"/>
                                            </p:clrVal>
                                          </p:val>
                                        </p:tav>
                                      </p:tavLst>
                                    </p:anim>
                                    <p:set>
                                      <p:cBhvr>
                                        <p:cTn id="9" dur="80"/>
                                        <p:tgtEl>
                                          <p:spTgt spid="778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7875"/>
                                        </p:tgtEl>
                                        <p:attrNameLst>
                                          <p:attrName>style.visibility</p:attrName>
                                        </p:attrNameLst>
                                      </p:cBhvr>
                                      <p:to>
                                        <p:strVal val="visible"/>
                                      </p:to>
                                    </p:set>
                                    <p:animEffect transition="in" filter="checkerboard(across)">
                                      <p:cBhvr>
                                        <p:cTn id="14" dur="500"/>
                                        <p:tgtEl>
                                          <p:spTgt spid="778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7876"/>
                                        </p:tgtEl>
                                        <p:attrNameLst>
                                          <p:attrName>style.visibility</p:attrName>
                                        </p:attrNameLst>
                                      </p:cBhvr>
                                      <p:to>
                                        <p:strVal val="visible"/>
                                      </p:to>
                                    </p:set>
                                    <p:animEffect transition="in" filter="box(in)">
                                      <p:cBhvr>
                                        <p:cTn id="19" dur="500"/>
                                        <p:tgtEl>
                                          <p:spTgt spid="778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7877"/>
                                        </p:tgtEl>
                                        <p:attrNameLst>
                                          <p:attrName>style.visibility</p:attrName>
                                        </p:attrNameLst>
                                      </p:cBhvr>
                                      <p:to>
                                        <p:strVal val="visible"/>
                                      </p:to>
                                    </p:set>
                                    <p:animEffect transition="in" filter="dissolve">
                                      <p:cBhvr>
                                        <p:cTn id="24" dur="500"/>
                                        <p:tgtEl>
                                          <p:spTgt spid="7787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77878"/>
                                        </p:tgtEl>
                                        <p:attrNameLst>
                                          <p:attrName>style.visibility</p:attrName>
                                        </p:attrNameLst>
                                      </p:cBhvr>
                                      <p:to>
                                        <p:strVal val="visible"/>
                                      </p:to>
                                    </p:set>
                                    <p:animEffect transition="in" filter="strips(downLeft)">
                                      <p:cBhvr>
                                        <p:cTn id="29" dur="500"/>
                                        <p:tgtEl>
                                          <p:spTgt spid="778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mph" presetSubtype="1" grpId="1" nodeType="clickEffect">
                                  <p:stCondLst>
                                    <p:cond delay="0"/>
                                  </p:stCondLst>
                                  <p:iterate type="lt">
                                    <p:tmPct val="0"/>
                                  </p:iterate>
                                  <p:childTnLst>
                                    <p:set>
                                      <p:cBhvr override="childStyle">
                                        <p:cTn id="33" dur="indefinite"/>
                                        <p:tgtEl>
                                          <p:spTgt spid="77874"/>
                                        </p:tgtEl>
                                        <p:attrNameLst>
                                          <p:attrName>style.color</p:attrName>
                                        </p:attrNameLst>
                                      </p:cBhvr>
                                      <p:to>
                                        <p:clrVal>
                                          <a:srgbClr val="0000FF"/>
                                        </p:clrVal>
                                      </p:to>
                                    </p:set>
                                  </p:childTnLst>
                                </p:cTn>
                              </p:par>
                              <p:par>
                                <p:cTn id="34" presetID="3" presetClass="emph" presetSubtype="1" grpId="1" nodeType="withEffect">
                                  <p:stCondLst>
                                    <p:cond delay="0"/>
                                  </p:stCondLst>
                                  <p:childTnLst>
                                    <p:set>
                                      <p:cBhvr override="childStyle">
                                        <p:cTn id="35" dur="indefinite"/>
                                        <p:tgtEl>
                                          <p:spTgt spid="77875"/>
                                        </p:tgtEl>
                                        <p:attrNameLst>
                                          <p:attrName>style.color</p:attrName>
                                        </p:attrNameLst>
                                      </p:cBhvr>
                                      <p:to>
                                        <p:clrVal>
                                          <a:srgbClr val="0000FF"/>
                                        </p:clrVal>
                                      </p:to>
                                    </p:set>
                                  </p:childTnLst>
                                </p:cTn>
                              </p:par>
                              <p:par>
                                <p:cTn id="36" presetID="3" presetClass="emph" presetSubtype="1" grpId="1" nodeType="withEffect">
                                  <p:stCondLst>
                                    <p:cond delay="0"/>
                                  </p:stCondLst>
                                  <p:childTnLst>
                                    <p:set>
                                      <p:cBhvr override="childStyle">
                                        <p:cTn id="37" dur="indefinite"/>
                                        <p:tgtEl>
                                          <p:spTgt spid="77876"/>
                                        </p:tgtEl>
                                        <p:attrNameLst>
                                          <p:attrName>style.color</p:attrName>
                                        </p:attrNameLst>
                                      </p:cBhvr>
                                      <p:to>
                                        <p:clrVal>
                                          <a:srgbClr val="0000FF"/>
                                        </p:clrVal>
                                      </p:to>
                                    </p:set>
                                  </p:childTnLst>
                                </p:cTn>
                              </p:par>
                              <p:par>
                                <p:cTn id="38" presetID="3" presetClass="emph" presetSubtype="1" grpId="1" nodeType="withEffect">
                                  <p:stCondLst>
                                    <p:cond delay="0"/>
                                  </p:stCondLst>
                                  <p:childTnLst>
                                    <p:set>
                                      <p:cBhvr override="childStyle">
                                        <p:cTn id="39" dur="indefinite"/>
                                        <p:tgtEl>
                                          <p:spTgt spid="77877"/>
                                        </p:tgtEl>
                                        <p:attrNameLst>
                                          <p:attrName>style.color</p:attrName>
                                        </p:attrNameLst>
                                      </p:cBhvr>
                                      <p:to>
                                        <p:clrVal>
                                          <a:srgbClr val="0000FF"/>
                                        </p:clrVal>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mph" presetSubtype="1" grpId="1" nodeType="clickEffect">
                                  <p:stCondLst>
                                    <p:cond delay="0"/>
                                  </p:stCondLst>
                                  <p:childTnLst>
                                    <p:set>
                                      <p:cBhvr override="childStyle">
                                        <p:cTn id="43" dur="indefinite"/>
                                        <p:tgtEl>
                                          <p:spTgt spid="77878"/>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74" grpId="0"/>
      <p:bldP spid="77874" grpId="1"/>
      <p:bldP spid="77875" grpId="0"/>
      <p:bldP spid="77875" grpId="1"/>
      <p:bldP spid="77876" grpId="0"/>
      <p:bldP spid="77876" grpId="1"/>
      <p:bldP spid="77877" grpId="0"/>
      <p:bldP spid="77877" grpId="1"/>
      <p:bldP spid="77878" grpId="0"/>
      <p:bldP spid="77878" grpId="1"/>
    </p:bldLst>
  </p:timing>
</p:sld>
</file>

<file path=ppt/theme/theme1.xml><?xml version="1.0" encoding="utf-8"?>
<a:theme xmlns:a="http://schemas.openxmlformats.org/drawingml/2006/main" name="hinh nen">
  <a:themeElements>
    <a:clrScheme name="hinh nen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hinh n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nh nen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hinh nen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hinh nen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hinh nen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hinh nen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hinh nen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hinh nen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hinh nen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hinh nen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hinh nen</Template>
  <TotalTime>500</TotalTime>
  <Words>545</Words>
  <Application>Microsoft PowerPoint</Application>
  <PresentationFormat>On-screen Show (4:3)</PresentationFormat>
  <Paragraphs>45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Times New Roman</vt:lpstr>
      <vt:lpstr>Arial</vt:lpstr>
      <vt:lpstr>Verdana</vt:lpstr>
      <vt:lpstr>Calibri</vt:lpstr>
      <vt:lpstr>hinh nen</vt:lpstr>
      <vt:lpstr>Slide 1</vt:lpstr>
      <vt:lpstr>Slide 2</vt:lpstr>
      <vt:lpstr>Slide 3</vt:lpstr>
      <vt:lpstr>Slide 4</vt:lpstr>
      <vt:lpstr>Slide 5</vt:lpstr>
      <vt:lpstr>Slide 6</vt:lpstr>
      <vt:lpstr>Slide 7</vt:lpstr>
    </vt:vector>
  </TitlesOfParts>
  <Company>3928928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 - 800 Nguyen Trung Truc </dc:creator>
  <cp:lastModifiedBy>CSTeam</cp:lastModifiedBy>
  <cp:revision>50</cp:revision>
  <cp:lastPrinted>1601-01-01T00:00:00Z</cp:lastPrinted>
  <dcterms:created xsi:type="dcterms:W3CDTF">2010-08-24T02:25:32Z</dcterms:created>
  <dcterms:modified xsi:type="dcterms:W3CDTF">2016-06-30T02:19:40Z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